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Lst>
  <p:sldSz cx="9144000" cy="5715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44" name="Shape 44"/>
          <p:cNvSpPr/>
          <p:nvPr>
            <p:ph type="sldImg"/>
          </p:nvPr>
        </p:nvSpPr>
        <p:spPr>
          <a:xfrm>
            <a:off x="1143000" y="685800"/>
            <a:ext cx="4572000" cy="3429000"/>
          </a:xfrm>
          <a:prstGeom prst="rect">
            <a:avLst/>
          </a:prstGeom>
        </p:spPr>
        <p:txBody>
          <a:bodyPr/>
          <a:lstStyle/>
          <a:p>
            <a:pPr/>
          </a:p>
        </p:txBody>
      </p:sp>
      <p:sp>
        <p:nvSpPr>
          <p:cNvPr id="45" name="Shape 4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j-lt"/>
        <a:ea typeface="+mj-ea"/>
        <a:cs typeface="+mj-cs"/>
        <a:sym typeface="Calibri"/>
      </a:defRPr>
    </a:lvl1pPr>
    <a:lvl2pPr indent="228600" latinLnBrk="0">
      <a:spcBef>
        <a:spcPts val="400"/>
      </a:spcBef>
      <a:defRPr sz="1200">
        <a:latin typeface="+mj-lt"/>
        <a:ea typeface="+mj-ea"/>
        <a:cs typeface="+mj-cs"/>
        <a:sym typeface="Calibri"/>
      </a:defRPr>
    </a:lvl2pPr>
    <a:lvl3pPr indent="457200" latinLnBrk="0">
      <a:spcBef>
        <a:spcPts val="400"/>
      </a:spcBef>
      <a:defRPr sz="1200">
        <a:latin typeface="+mj-lt"/>
        <a:ea typeface="+mj-ea"/>
        <a:cs typeface="+mj-cs"/>
        <a:sym typeface="Calibri"/>
      </a:defRPr>
    </a:lvl3pPr>
    <a:lvl4pPr indent="685800" latinLnBrk="0">
      <a:spcBef>
        <a:spcPts val="400"/>
      </a:spcBef>
      <a:defRPr sz="1200">
        <a:latin typeface="+mj-lt"/>
        <a:ea typeface="+mj-ea"/>
        <a:cs typeface="+mj-cs"/>
        <a:sym typeface="Calibri"/>
      </a:defRPr>
    </a:lvl4pPr>
    <a:lvl5pPr indent="914400" latinLnBrk="0">
      <a:spcBef>
        <a:spcPts val="400"/>
      </a:spcBef>
      <a:defRPr sz="1200">
        <a:latin typeface="+mj-lt"/>
        <a:ea typeface="+mj-ea"/>
        <a:cs typeface="+mj-cs"/>
        <a:sym typeface="Calibri"/>
      </a:defRPr>
    </a:lvl5pPr>
    <a:lvl6pPr indent="1143000" latinLnBrk="0">
      <a:spcBef>
        <a:spcPts val="400"/>
      </a:spcBef>
      <a:defRPr sz="1200">
        <a:latin typeface="+mj-lt"/>
        <a:ea typeface="+mj-ea"/>
        <a:cs typeface="+mj-cs"/>
        <a:sym typeface="Calibri"/>
      </a:defRPr>
    </a:lvl6pPr>
    <a:lvl7pPr indent="1371600" latinLnBrk="0">
      <a:spcBef>
        <a:spcPts val="400"/>
      </a:spcBef>
      <a:defRPr sz="1200">
        <a:latin typeface="+mj-lt"/>
        <a:ea typeface="+mj-ea"/>
        <a:cs typeface="+mj-cs"/>
        <a:sym typeface="Calibri"/>
      </a:defRPr>
    </a:lvl7pPr>
    <a:lvl8pPr indent="1600200" latinLnBrk="0">
      <a:spcBef>
        <a:spcPts val="400"/>
      </a:spcBef>
      <a:defRPr sz="1200">
        <a:latin typeface="+mj-lt"/>
        <a:ea typeface="+mj-ea"/>
        <a:cs typeface="+mj-cs"/>
        <a:sym typeface="Calibri"/>
      </a:defRPr>
    </a:lvl8pPr>
    <a:lvl9pPr indent="1828800" latinLnBrk="0">
      <a:spcBef>
        <a:spcPts val="400"/>
      </a:spcBef>
      <a:defRPr sz="12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8" name="Title Text"/>
          <p:cNvSpPr txBox="1"/>
          <p:nvPr>
            <p:ph type="title"/>
          </p:nvPr>
        </p:nvSpPr>
        <p:spPr>
          <a:xfrm>
            <a:off x="2000249" y="1410890"/>
            <a:ext cx="4436270" cy="365457"/>
          </a:xfrm>
          <a:prstGeom prst="rect">
            <a:avLst/>
          </a:prstGeom>
        </p:spPr>
        <p:txBody>
          <a:bodyPr lIns="19288" tIns="19288" rIns="19288" bIns="19288">
            <a:normAutofit fontScale="100000" lnSpcReduction="0"/>
          </a:bodyPr>
          <a:lstStyle>
            <a:lvl1pPr algn="l" defTabSz="762000">
              <a:lnSpc>
                <a:spcPct val="90000"/>
              </a:lnSpc>
              <a:defRPr sz="2800">
                <a:solidFill>
                  <a:srgbClr val="C00000"/>
                </a:solidFill>
                <a:latin typeface="Calibri Light"/>
                <a:ea typeface="Calibri Light"/>
                <a:cs typeface="Calibri Light"/>
                <a:sym typeface="Calibri Light"/>
              </a:defRPr>
            </a:lvl1pPr>
          </a:lstStyle>
          <a:p>
            <a:pPr/>
            <a:r>
              <a:t>Title Text</a:t>
            </a:r>
          </a:p>
        </p:txBody>
      </p:sp>
      <p:sp>
        <p:nvSpPr>
          <p:cNvPr id="19" name="Body Level One…"/>
          <p:cNvSpPr txBox="1"/>
          <p:nvPr>
            <p:ph type="body" sz="quarter" idx="1"/>
          </p:nvPr>
        </p:nvSpPr>
        <p:spPr>
          <a:xfrm>
            <a:off x="2353865" y="2181076"/>
            <a:ext cx="4436270" cy="1835722"/>
          </a:xfrm>
          <a:prstGeom prst="rect">
            <a:avLst/>
          </a:prstGeom>
        </p:spPr>
        <p:txBody>
          <a:bodyPr lIns="19288" tIns="19288" rIns="19288" bIns="19288">
            <a:normAutofit fontScale="100000" lnSpcReduction="0"/>
          </a:bodyPr>
          <a:lstStyle>
            <a:lvl1pPr marL="163285" indent="-163285" defTabSz="762000">
              <a:lnSpc>
                <a:spcPct val="90000"/>
              </a:lnSpc>
              <a:spcBef>
                <a:spcPts val="800"/>
              </a:spcBef>
              <a:buChar char="•"/>
              <a:defRPr sz="2000"/>
            </a:lvl1pPr>
            <a:lvl2pPr marL="647700" indent="-190500" defTabSz="762000">
              <a:lnSpc>
                <a:spcPct val="90000"/>
              </a:lnSpc>
              <a:spcBef>
                <a:spcPts val="800"/>
              </a:spcBef>
              <a:buChar char="•"/>
              <a:defRPr sz="2000"/>
            </a:lvl2pPr>
            <a:lvl3pPr marL="1143000" indent="-228600" defTabSz="762000">
              <a:lnSpc>
                <a:spcPct val="90000"/>
              </a:lnSpc>
              <a:spcBef>
                <a:spcPts val="800"/>
              </a:spcBef>
              <a:defRPr sz="2000"/>
            </a:lvl3pPr>
            <a:lvl4pPr marL="1625600" indent="-254000" defTabSz="762000">
              <a:lnSpc>
                <a:spcPct val="90000"/>
              </a:lnSpc>
              <a:spcBef>
                <a:spcPts val="800"/>
              </a:spcBef>
              <a:buChar char="•"/>
              <a:defRPr sz="2000"/>
            </a:lvl4pPr>
            <a:lvl5pPr marL="2082800" indent="-254000" defTabSz="762000">
              <a:lnSpc>
                <a:spcPct val="90000"/>
              </a:lnSpc>
              <a:spcBef>
                <a:spcPts val="800"/>
              </a:spcBef>
              <a:buChar char="•"/>
              <a:defRPr sz="2000"/>
            </a:lvl5pPr>
          </a:lstStyle>
          <a:p>
            <a:pPr/>
            <a:r>
              <a:t>Body Level One</a:t>
            </a:r>
          </a:p>
          <a:p>
            <a:pPr lvl="1"/>
            <a:r>
              <a:t>Body Level Two</a:t>
            </a:r>
          </a:p>
          <a:p>
            <a:pPr lvl="2"/>
            <a:r>
              <a:t>Body Level Three</a:t>
            </a:r>
          </a:p>
          <a:p>
            <a:pPr lvl="3"/>
            <a:r>
              <a:t>Body Level Four</a:t>
            </a:r>
          </a:p>
          <a:p>
            <a:pPr lvl="4"/>
            <a:r>
              <a:t>Body Level Five</a:t>
            </a:r>
          </a:p>
        </p:txBody>
      </p:sp>
      <p:sp>
        <p:nvSpPr>
          <p:cNvPr id="20" name="Slide Number"/>
          <p:cNvSpPr txBox="1"/>
          <p:nvPr>
            <p:ph type="sldNum" sz="quarter" idx="2"/>
          </p:nvPr>
        </p:nvSpPr>
        <p:spPr>
          <a:xfrm>
            <a:off x="6622995" y="4080356"/>
            <a:ext cx="167140" cy="178277"/>
          </a:xfrm>
          <a:prstGeom prst="rect">
            <a:avLst/>
          </a:prstGeom>
        </p:spPr>
        <p:txBody>
          <a:bodyPr lIns="19288" tIns="19288" rIns="19288" bIns="19288"/>
          <a:lstStyle>
            <a:lvl1pPr defTabSz="762000">
              <a:defRPr sz="900">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27" name="Title Text"/>
          <p:cNvSpPr txBox="1"/>
          <p:nvPr>
            <p:ph type="title"/>
          </p:nvPr>
        </p:nvSpPr>
        <p:spPr>
          <a:xfrm>
            <a:off x="1143000" y="1127521"/>
            <a:ext cx="6858000" cy="1790702"/>
          </a:xfrm>
          <a:prstGeom prst="rect">
            <a:avLst/>
          </a:prstGeom>
        </p:spPr>
        <p:txBody>
          <a:bodyPr lIns="34289" tIns="34289" rIns="34289" bIns="34289" anchor="b">
            <a:normAutofit fontScale="100000" lnSpcReduction="0"/>
          </a:bodyPr>
          <a:lstStyle>
            <a:lvl1pPr defTabSz="762000">
              <a:lnSpc>
                <a:spcPct val="90000"/>
              </a:lnSpc>
              <a:defRPr sz="5000">
                <a:latin typeface="Calibri Light"/>
                <a:ea typeface="Calibri Light"/>
                <a:cs typeface="Calibri Light"/>
                <a:sym typeface="Calibri Light"/>
              </a:defRPr>
            </a:lvl1pPr>
          </a:lstStyle>
          <a:p>
            <a:pPr/>
            <a:r>
              <a:t>Title Text</a:t>
            </a:r>
          </a:p>
        </p:txBody>
      </p:sp>
      <p:sp>
        <p:nvSpPr>
          <p:cNvPr id="28" name="Body Level One…"/>
          <p:cNvSpPr txBox="1"/>
          <p:nvPr>
            <p:ph type="body" sz="quarter" idx="1"/>
          </p:nvPr>
        </p:nvSpPr>
        <p:spPr>
          <a:xfrm>
            <a:off x="1143000" y="2987277"/>
            <a:ext cx="6858000" cy="1241823"/>
          </a:xfrm>
          <a:prstGeom prst="rect">
            <a:avLst/>
          </a:prstGeom>
        </p:spPr>
        <p:txBody>
          <a:bodyPr lIns="34289" tIns="34289" rIns="34289" bIns="34289">
            <a:normAutofit fontScale="100000" lnSpcReduction="0"/>
          </a:bodyPr>
          <a:lstStyle>
            <a:lvl1pPr marL="0" indent="0" algn="ctr" defTabSz="762000">
              <a:lnSpc>
                <a:spcPct val="90000"/>
              </a:lnSpc>
              <a:spcBef>
                <a:spcPts val="800"/>
              </a:spcBef>
              <a:buSzTx/>
              <a:buFontTx/>
              <a:buNone/>
              <a:defRPr sz="2000"/>
            </a:lvl1pPr>
            <a:lvl2pPr marL="0" indent="0" algn="ctr" defTabSz="762000">
              <a:lnSpc>
                <a:spcPct val="90000"/>
              </a:lnSpc>
              <a:spcBef>
                <a:spcPts val="800"/>
              </a:spcBef>
              <a:buSzTx/>
              <a:buFontTx/>
              <a:buNone/>
              <a:defRPr sz="2000"/>
            </a:lvl2pPr>
            <a:lvl3pPr marL="0" indent="0" algn="ctr" defTabSz="762000">
              <a:lnSpc>
                <a:spcPct val="90000"/>
              </a:lnSpc>
              <a:spcBef>
                <a:spcPts val="800"/>
              </a:spcBef>
              <a:buSzTx/>
              <a:buFontTx/>
              <a:buNone/>
              <a:defRPr sz="2000"/>
            </a:lvl3pPr>
            <a:lvl4pPr marL="0" indent="0" algn="ctr" defTabSz="762000">
              <a:lnSpc>
                <a:spcPct val="90000"/>
              </a:lnSpc>
              <a:spcBef>
                <a:spcPts val="800"/>
              </a:spcBef>
              <a:buSzTx/>
              <a:buFontTx/>
              <a:buNone/>
              <a:defRPr sz="2000"/>
            </a:lvl4pPr>
            <a:lvl5pPr marL="0" indent="0" algn="ctr" defTabSz="762000">
              <a:lnSpc>
                <a:spcPct val="90000"/>
              </a:lnSpc>
              <a:spcBef>
                <a:spcPts val="800"/>
              </a:spcBef>
              <a:buSzTx/>
              <a:buFontTx/>
              <a:buNone/>
              <a:defRPr sz="2000"/>
            </a:lvl5pPr>
          </a:lstStyle>
          <a:p>
            <a:pPr/>
            <a:r>
              <a:t>Body Level One</a:t>
            </a:r>
          </a:p>
          <a:p>
            <a:pPr lvl="1"/>
            <a:r>
              <a:t>Body Level Two</a:t>
            </a:r>
          </a:p>
          <a:p>
            <a:pPr lvl="2"/>
            <a:r>
              <a:t>Body Level Three</a:t>
            </a:r>
          </a:p>
          <a:p>
            <a:pPr lvl="3"/>
            <a:r>
              <a:t>Body Level Four</a:t>
            </a:r>
          </a:p>
          <a:p>
            <a:pPr lvl="4"/>
            <a:r>
              <a:t>Body Level Five</a:t>
            </a:r>
          </a:p>
        </p:txBody>
      </p:sp>
      <p:sp>
        <p:nvSpPr>
          <p:cNvPr id="29" name="Slide Number"/>
          <p:cNvSpPr txBox="1"/>
          <p:nvPr>
            <p:ph type="sldNum" sz="quarter" idx="2"/>
          </p:nvPr>
        </p:nvSpPr>
        <p:spPr>
          <a:xfrm>
            <a:off x="8305335" y="5073095"/>
            <a:ext cx="210015" cy="233679"/>
          </a:xfrm>
          <a:prstGeom prst="rect">
            <a:avLst/>
          </a:prstGeom>
        </p:spPr>
        <p:txBody>
          <a:bodyPr lIns="34289" tIns="34289" rIns="34289" bIns="34289"/>
          <a:lstStyle>
            <a:lvl1pPr defTabSz="762000">
              <a:defRPr sz="1000">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36" name="Title Text"/>
          <p:cNvSpPr txBox="1"/>
          <p:nvPr>
            <p:ph type="title"/>
          </p:nvPr>
        </p:nvSpPr>
        <p:spPr>
          <a:xfrm>
            <a:off x="0" y="285750"/>
            <a:ext cx="7886700" cy="649701"/>
          </a:xfrm>
          <a:prstGeom prst="rect">
            <a:avLst/>
          </a:prstGeom>
        </p:spPr>
        <p:txBody>
          <a:bodyPr lIns="34289" tIns="34289" rIns="34289" bIns="34289">
            <a:normAutofit fontScale="100000" lnSpcReduction="0"/>
          </a:bodyPr>
          <a:lstStyle>
            <a:lvl1pPr algn="l" defTabSz="762000">
              <a:lnSpc>
                <a:spcPct val="90000"/>
              </a:lnSpc>
              <a:defRPr sz="3000">
                <a:solidFill>
                  <a:srgbClr val="C00000"/>
                </a:solidFill>
                <a:latin typeface="Calibri Light"/>
                <a:ea typeface="Calibri Light"/>
                <a:cs typeface="Calibri Light"/>
                <a:sym typeface="Calibri Light"/>
              </a:defRPr>
            </a:lvl1pPr>
          </a:lstStyle>
          <a:p>
            <a:pPr/>
            <a:r>
              <a:t>Title Text</a:t>
            </a:r>
          </a:p>
        </p:txBody>
      </p:sp>
      <p:sp>
        <p:nvSpPr>
          <p:cNvPr id="37" name="Body Level One…"/>
          <p:cNvSpPr txBox="1"/>
          <p:nvPr>
            <p:ph type="body" idx="1"/>
          </p:nvPr>
        </p:nvSpPr>
        <p:spPr>
          <a:xfrm>
            <a:off x="628650" y="1654968"/>
            <a:ext cx="7886700" cy="3263505"/>
          </a:xfrm>
          <a:prstGeom prst="rect">
            <a:avLst/>
          </a:prstGeom>
        </p:spPr>
        <p:txBody>
          <a:bodyPr lIns="34289" tIns="34289" rIns="34289" bIns="34289">
            <a:normAutofit fontScale="100000" lnSpcReduction="0"/>
          </a:bodyPr>
          <a:lstStyle>
            <a:lvl1pPr marL="179614" indent="-179614" defTabSz="762000">
              <a:lnSpc>
                <a:spcPct val="90000"/>
              </a:lnSpc>
              <a:spcBef>
                <a:spcPts val="800"/>
              </a:spcBef>
              <a:buChar char="•"/>
              <a:defRPr sz="2200"/>
            </a:lvl1pPr>
            <a:lvl2pPr marL="666750" indent="-209550" defTabSz="762000">
              <a:lnSpc>
                <a:spcPct val="90000"/>
              </a:lnSpc>
              <a:spcBef>
                <a:spcPts val="800"/>
              </a:spcBef>
              <a:buChar char="•"/>
              <a:defRPr sz="2200"/>
            </a:lvl2pPr>
            <a:lvl3pPr marL="1165859" indent="-251459" defTabSz="762000">
              <a:lnSpc>
                <a:spcPct val="90000"/>
              </a:lnSpc>
              <a:spcBef>
                <a:spcPts val="800"/>
              </a:spcBef>
              <a:defRPr sz="2200"/>
            </a:lvl3pPr>
            <a:lvl4pPr marL="1651000" indent="-279400" defTabSz="762000">
              <a:lnSpc>
                <a:spcPct val="90000"/>
              </a:lnSpc>
              <a:spcBef>
                <a:spcPts val="800"/>
              </a:spcBef>
              <a:buChar char="•"/>
              <a:defRPr sz="2200"/>
            </a:lvl4pPr>
            <a:lvl5pPr marL="2108200" indent="-279400" defTabSz="762000">
              <a:lnSpc>
                <a:spcPct val="90000"/>
              </a:lnSpc>
              <a:spcBef>
                <a:spcPts val="800"/>
              </a:spcBef>
              <a:buChar char="•"/>
              <a:defRPr sz="2200"/>
            </a:lvl5pPr>
          </a:lstStyle>
          <a:p>
            <a:pPr/>
            <a:r>
              <a:t>Body Level One</a:t>
            </a:r>
          </a:p>
          <a:p>
            <a:pPr lvl="1"/>
            <a:r>
              <a:t>Body Level Two</a:t>
            </a:r>
          </a:p>
          <a:p>
            <a:pPr lvl="2"/>
            <a:r>
              <a:t>Body Level Three</a:t>
            </a:r>
          </a:p>
          <a:p>
            <a:pPr lvl="3"/>
            <a:r>
              <a:t>Body Level Four</a:t>
            </a:r>
          </a:p>
          <a:p>
            <a:pPr lvl="4"/>
            <a:r>
              <a:t>Body Level Five</a:t>
            </a:r>
          </a:p>
        </p:txBody>
      </p:sp>
      <p:sp>
        <p:nvSpPr>
          <p:cNvPr id="38" name="Slide Number"/>
          <p:cNvSpPr txBox="1"/>
          <p:nvPr>
            <p:ph type="sldNum" sz="quarter" idx="2"/>
          </p:nvPr>
        </p:nvSpPr>
        <p:spPr>
          <a:xfrm>
            <a:off x="8305335" y="5073095"/>
            <a:ext cx="210015" cy="233679"/>
          </a:xfrm>
          <a:prstGeom prst="rect">
            <a:avLst/>
          </a:prstGeom>
        </p:spPr>
        <p:txBody>
          <a:bodyPr lIns="34289" tIns="34289" rIns="34289" bIns="34289"/>
          <a:lstStyle>
            <a:lvl1pPr defTabSz="762000">
              <a:defRPr sz="1000">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457200" y="76729"/>
            <a:ext cx="8229600" cy="1256771"/>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3" name="Body Level One…"/>
          <p:cNvSpPr txBox="1"/>
          <p:nvPr>
            <p:ph type="body" idx="1"/>
          </p:nvPr>
        </p:nvSpPr>
        <p:spPr>
          <a:xfrm>
            <a:off x="457200" y="1333500"/>
            <a:ext cx="8229600" cy="43815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428176" y="5314473"/>
            <a:ext cx="258624" cy="269241"/>
          </a:xfrm>
          <a:prstGeom prst="rect">
            <a:avLst/>
          </a:prstGeom>
          <a:ln w="12700">
            <a:miter lim="400000"/>
          </a:ln>
        </p:spPr>
        <p:txBody>
          <a:bodyPr wrap="none" lIns="45719" rIns="45719" anchor="ctr">
            <a:spAutoFit/>
          </a:bodyPr>
          <a:lstStyle>
            <a:lvl1pPr algn="r">
              <a:defRPr sz="1200">
                <a:solidFill>
                  <a:srgbClr val="898989"/>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j-lt"/>
          <a:ea typeface="+mj-ea"/>
          <a:cs typeface="+mj-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j-lt"/>
          <a:ea typeface="+mj-ea"/>
          <a:cs typeface="+mj-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j-lt"/>
          <a:ea typeface="+mj-ea"/>
          <a:cs typeface="+mj-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j-lt"/>
          <a:ea typeface="+mj-ea"/>
          <a:cs typeface="+mj-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j-lt"/>
          <a:ea typeface="+mj-ea"/>
          <a:cs typeface="+mj-cs"/>
          <a:sym typeface="Calibri"/>
        </a:defRPr>
      </a:lvl4pPr>
      <a:lvl5pPr marL="2235200" marR="0" indent="-4064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j-lt"/>
          <a:ea typeface="+mj-ea"/>
          <a:cs typeface="+mj-cs"/>
          <a:sym typeface="Calibri"/>
        </a:defRPr>
      </a:lvl5pPr>
      <a:lvl6pPr marL="2692400" marR="0" indent="-4064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j-lt"/>
          <a:ea typeface="+mj-ea"/>
          <a:cs typeface="+mj-cs"/>
          <a:sym typeface="Calibri"/>
        </a:defRPr>
      </a:lvl6pPr>
      <a:lvl7pPr marL="3149600" marR="0" indent="-4064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j-lt"/>
          <a:ea typeface="+mj-ea"/>
          <a:cs typeface="+mj-cs"/>
          <a:sym typeface="Calibri"/>
        </a:defRPr>
      </a:lvl7pPr>
      <a:lvl8pPr marL="3606800" marR="0" indent="-4064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j-lt"/>
          <a:ea typeface="+mj-ea"/>
          <a:cs typeface="+mj-cs"/>
          <a:sym typeface="Calibri"/>
        </a:defRPr>
      </a:lvl8pPr>
      <a:lvl9pPr marL="4064000" marR="0" indent="-4064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 Id="rId3" Type="http://schemas.openxmlformats.org/officeDocument/2006/relationships/hyperlink" Target="https://asecuritysite.com/encryption/diffie" TargetMode="Externa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 Id="rId3" Type="http://schemas.openxmlformats.org/officeDocument/2006/relationships/hyperlink" Target="https://asecuritysite.com/encryption/pickg" TargetMode="Externa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6.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7.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 Id="rId11" Type="http://schemas.openxmlformats.org/officeDocument/2006/relationships/image" Target="../media/image10.png"/><Relationship Id="rId12" Type="http://schemas.openxmlformats.org/officeDocument/2006/relationships/image" Target="../media/image11.png"/><Relationship Id="rId13" Type="http://schemas.openxmlformats.org/officeDocument/2006/relationships/image" Target="../media/image12.png"/><Relationship Id="rId14" Type="http://schemas.openxmlformats.org/officeDocument/2006/relationships/image" Target="../media/image13.png"/><Relationship Id="rId15" Type="http://schemas.openxmlformats.org/officeDocument/2006/relationships/image" Target="../media/image2.jpeg"/><Relationship Id="rId16" Type="http://schemas.openxmlformats.org/officeDocument/2006/relationships/image" Target="../media/image14.png"/><Relationship Id="rId17" Type="http://schemas.openxmlformats.org/officeDocument/2006/relationships/image" Target="../media/image15.png"/><Relationship Id="rId18" Type="http://schemas.openxmlformats.org/officeDocument/2006/relationships/image" Target="../media/image16.png"/><Relationship Id="rId19" Type="http://schemas.openxmlformats.org/officeDocument/2006/relationships/image" Target="../media/image3.jpeg"/><Relationship Id="rId20" Type="http://schemas.openxmlformats.org/officeDocument/2006/relationships/image" Target="../media/image17.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asecuritysite.com/encryption/kdc01" TargetMode="External"/><Relationship Id="rId3" Type="http://schemas.openxmlformats.org/officeDocument/2006/relationships/image" Target="../media/image38.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asecuritysite.com/encryption/kdc01" TargetMode="External"/><Relationship Id="rId3" Type="http://schemas.openxmlformats.org/officeDocument/2006/relationships/image" Target="../media/image39.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hyperlink" Target="https://medium.com/asecuritysite-when-bob-met-alice/the-snowden-phone-1b9f980019a" TargetMode="External"/><Relationship Id="rId6" Type="http://schemas.openxmlformats.org/officeDocument/2006/relationships/image" Target="../media/image4.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 name="Unit 5: Key Exchange  Diffie-Hellman Diffie-Hellman Weaknesses…"/>
          <p:cNvSpPr txBox="1"/>
          <p:nvPr>
            <p:ph type="title" idx="4294967295"/>
          </p:nvPr>
        </p:nvSpPr>
        <p:spPr>
          <a:xfrm>
            <a:off x="366712" y="379114"/>
            <a:ext cx="5327651" cy="4245572"/>
          </a:xfrm>
          <a:prstGeom prst="rect">
            <a:avLst/>
          </a:prstGeom>
        </p:spPr>
        <p:txBody>
          <a:bodyPr>
            <a:normAutofit fontScale="100000" lnSpcReduction="0"/>
          </a:bodyPr>
          <a:lstStyle/>
          <a:p>
            <a:pPr algn="l" defTabSz="813816">
              <a:defRPr b="1" sz="3916">
                <a:solidFill>
                  <a:srgbClr val="C00000"/>
                </a:solidFill>
              </a:defRPr>
            </a:pPr>
            <a:r>
              <a:t>Unit 5: Key Exchange</a:t>
            </a:r>
            <a:br/>
            <a:br/>
            <a:r>
              <a:rPr b="0" sz="1779"/>
              <a:t>Diffie-Hellman</a:t>
            </a:r>
            <a:br>
              <a:rPr b="0" sz="1779"/>
            </a:br>
            <a:r>
              <a:rPr b="0" sz="1779"/>
              <a:t>Diffie-Hellman Weaknesses</a:t>
            </a:r>
            <a:endParaRPr b="0" sz="1779"/>
          </a:p>
          <a:p>
            <a:pPr algn="l" defTabSz="813816">
              <a:defRPr b="1" sz="3916">
                <a:solidFill>
                  <a:srgbClr val="C00000"/>
                </a:solidFill>
              </a:defRPr>
            </a:pPr>
            <a:r>
              <a:rPr b="0" sz="1779"/>
              <a:t>Elliptic Curve Diffie-Hellman (ECDH)</a:t>
            </a:r>
            <a:br>
              <a:rPr b="0" sz="1779"/>
            </a:br>
            <a:r>
              <a:rPr b="0" sz="1779"/>
              <a:t>Passing Key Using Public Key</a:t>
            </a:r>
            <a:endParaRPr b="0" sz="1779"/>
          </a:p>
          <a:p>
            <a:pPr algn="l" defTabSz="813816">
              <a:defRPr b="1" sz="3916">
                <a:solidFill>
                  <a:srgbClr val="C00000"/>
                </a:solidFill>
              </a:defRPr>
            </a:pPr>
            <a:r>
              <a:rPr b="0" sz="1779"/>
              <a:t>Key Distribution Centre (KDC)</a:t>
            </a:r>
            <a:br>
              <a:rPr b="0" sz="1779"/>
            </a:br>
            <a:br>
              <a:rPr b="0" sz="1779"/>
            </a:br>
            <a:r>
              <a:rPr sz="2670">
                <a:solidFill>
                  <a:srgbClr val="000000"/>
                </a:solidFill>
              </a:rPr>
              <a:t>Prof Bill Buchanan OBE</a:t>
            </a:r>
            <a:br>
              <a:rPr sz="2670">
                <a:solidFill>
                  <a:srgbClr val="000000"/>
                </a:solidFill>
              </a:rPr>
            </a:br>
            <a:r>
              <a:rPr b="0" sz="1779"/>
              <a:t>http://asecuritysite.com/crypto05</a:t>
            </a:r>
            <a:br>
              <a:rPr b="0" sz="1779"/>
            </a:br>
            <a:r>
              <a:rPr b="0" sz="1779"/>
              <a:t>http://asecuritysite.com/encryption</a:t>
            </a:r>
            <a:br>
              <a:rPr b="0" sz="1779"/>
            </a:br>
          </a:p>
        </p:txBody>
      </p:sp>
      <p:pic>
        <p:nvPicPr>
          <p:cNvPr id="48" name="image.jpeg" descr="image.jpeg"/>
          <p:cNvPicPr>
            <a:picLocks noChangeAspect="1"/>
          </p:cNvPicPr>
          <p:nvPr/>
        </p:nvPicPr>
        <p:blipFill>
          <a:blip r:embed="rId2">
            <a:extLst/>
          </a:blip>
          <a:stretch>
            <a:fillRect/>
          </a:stretch>
        </p:blipFill>
        <p:spPr>
          <a:xfrm>
            <a:off x="6011862" y="581025"/>
            <a:ext cx="2305051" cy="3473450"/>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Title"/>
          <p:cNvSpPr txBox="1"/>
          <p:nvPr>
            <p:ph type="title" idx="4294967295"/>
          </p:nvPr>
        </p:nvSpPr>
        <p:spPr>
          <a:xfrm>
            <a:off x="457200" y="228600"/>
            <a:ext cx="8229600" cy="952500"/>
          </a:xfrm>
          <a:prstGeom prst="rect">
            <a:avLst/>
          </a:prstGeom>
        </p:spPr>
        <p:txBody>
          <a:bodyPr>
            <a:normAutofit fontScale="100000" lnSpcReduction="0"/>
          </a:bodyPr>
          <a:lstStyle/>
          <a:p>
            <a:pPr/>
          </a:p>
        </p:txBody>
      </p:sp>
      <p:sp>
        <p:nvSpPr>
          <p:cNvPr id="112" name="Body"/>
          <p:cNvSpPr txBox="1"/>
          <p:nvPr>
            <p:ph type="body" idx="4294967295"/>
          </p:nvPr>
        </p:nvSpPr>
        <p:spPr>
          <a:xfrm>
            <a:off x="457200" y="1333500"/>
            <a:ext cx="8229600" cy="3771900"/>
          </a:xfrm>
          <a:prstGeom prst="rect">
            <a:avLst/>
          </a:prstGeom>
        </p:spPr>
        <p:txBody>
          <a:bodyPr>
            <a:normAutofit fontScale="100000" lnSpcReduction="0"/>
          </a:bodyPr>
          <a:lstStyle/>
          <a:p>
            <a:pPr>
              <a:buChar char="•"/>
            </a:pPr>
          </a:p>
        </p:txBody>
      </p:sp>
      <p:pic>
        <p:nvPicPr>
          <p:cNvPr id="113" name="image.tif" descr="image.tif"/>
          <p:cNvPicPr>
            <a:picLocks noChangeAspect="1"/>
          </p:cNvPicPr>
          <p:nvPr/>
        </p:nvPicPr>
        <p:blipFill>
          <a:blip r:embed="rId2">
            <a:extLst/>
          </a:blip>
          <a:stretch>
            <a:fillRect/>
          </a:stretch>
        </p:blipFill>
        <p:spPr>
          <a:xfrm>
            <a:off x="0" y="0"/>
            <a:ext cx="9109075" cy="5715000"/>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Title"/>
          <p:cNvSpPr txBox="1"/>
          <p:nvPr>
            <p:ph type="title" idx="4294967295"/>
          </p:nvPr>
        </p:nvSpPr>
        <p:spPr>
          <a:xfrm>
            <a:off x="457200" y="228600"/>
            <a:ext cx="8229600" cy="952500"/>
          </a:xfrm>
          <a:prstGeom prst="rect">
            <a:avLst/>
          </a:prstGeom>
        </p:spPr>
        <p:txBody>
          <a:bodyPr>
            <a:normAutofit fontScale="100000" lnSpcReduction="0"/>
          </a:bodyPr>
          <a:lstStyle/>
          <a:p>
            <a:pPr/>
          </a:p>
        </p:txBody>
      </p:sp>
      <p:sp>
        <p:nvSpPr>
          <p:cNvPr id="116" name="Body"/>
          <p:cNvSpPr txBox="1"/>
          <p:nvPr>
            <p:ph type="body" idx="4294967295"/>
          </p:nvPr>
        </p:nvSpPr>
        <p:spPr>
          <a:xfrm>
            <a:off x="457200" y="1333500"/>
            <a:ext cx="8229600" cy="3771900"/>
          </a:xfrm>
          <a:prstGeom prst="rect">
            <a:avLst/>
          </a:prstGeom>
        </p:spPr>
        <p:txBody>
          <a:bodyPr>
            <a:normAutofit fontScale="100000" lnSpcReduction="0"/>
          </a:bodyPr>
          <a:lstStyle/>
          <a:p>
            <a:pPr>
              <a:buChar char="•"/>
            </a:pPr>
          </a:p>
        </p:txBody>
      </p:sp>
      <p:pic>
        <p:nvPicPr>
          <p:cNvPr id="117" name="image.tif" descr="image.tif"/>
          <p:cNvPicPr>
            <a:picLocks noChangeAspect="1"/>
          </p:cNvPicPr>
          <p:nvPr/>
        </p:nvPicPr>
        <p:blipFill>
          <a:blip r:embed="rId2">
            <a:extLst/>
          </a:blip>
          <a:stretch>
            <a:fillRect/>
          </a:stretch>
        </p:blipFill>
        <p:spPr>
          <a:xfrm>
            <a:off x="0" y="0"/>
            <a:ext cx="9144000" cy="5715000"/>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Title"/>
          <p:cNvSpPr txBox="1"/>
          <p:nvPr>
            <p:ph type="title" idx="4294967295"/>
          </p:nvPr>
        </p:nvSpPr>
        <p:spPr>
          <a:xfrm>
            <a:off x="457200" y="228600"/>
            <a:ext cx="8229600" cy="952500"/>
          </a:xfrm>
          <a:prstGeom prst="rect">
            <a:avLst/>
          </a:prstGeom>
        </p:spPr>
        <p:txBody>
          <a:bodyPr>
            <a:normAutofit fontScale="100000" lnSpcReduction="0"/>
          </a:bodyPr>
          <a:lstStyle/>
          <a:p>
            <a:pPr/>
          </a:p>
        </p:txBody>
      </p:sp>
      <p:sp>
        <p:nvSpPr>
          <p:cNvPr id="120" name="Body"/>
          <p:cNvSpPr txBox="1"/>
          <p:nvPr>
            <p:ph type="body" idx="4294967295"/>
          </p:nvPr>
        </p:nvSpPr>
        <p:spPr>
          <a:xfrm>
            <a:off x="457200" y="1333500"/>
            <a:ext cx="8229600" cy="3771900"/>
          </a:xfrm>
          <a:prstGeom prst="rect">
            <a:avLst/>
          </a:prstGeom>
        </p:spPr>
        <p:txBody>
          <a:bodyPr>
            <a:normAutofit fontScale="100000" lnSpcReduction="0"/>
          </a:bodyPr>
          <a:lstStyle/>
          <a:p>
            <a:pPr>
              <a:buChar char="•"/>
            </a:pPr>
          </a:p>
        </p:txBody>
      </p:sp>
      <p:pic>
        <p:nvPicPr>
          <p:cNvPr id="121" name="image.png" descr="image.png"/>
          <p:cNvPicPr>
            <a:picLocks noChangeAspect="1"/>
          </p:cNvPicPr>
          <p:nvPr/>
        </p:nvPicPr>
        <p:blipFill>
          <a:blip r:embed="rId2">
            <a:extLst/>
          </a:blip>
          <a:stretch>
            <a:fillRect/>
          </a:stretch>
        </p:blipFill>
        <p:spPr>
          <a:xfrm>
            <a:off x="0" y="0"/>
            <a:ext cx="9144000" cy="5715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Title"/>
          <p:cNvSpPr txBox="1"/>
          <p:nvPr>
            <p:ph type="title" idx="4294967295"/>
          </p:nvPr>
        </p:nvSpPr>
        <p:spPr>
          <a:xfrm>
            <a:off x="457200" y="228600"/>
            <a:ext cx="8229600" cy="952500"/>
          </a:xfrm>
          <a:prstGeom prst="rect">
            <a:avLst/>
          </a:prstGeom>
        </p:spPr>
        <p:txBody>
          <a:bodyPr>
            <a:normAutofit fontScale="100000" lnSpcReduction="0"/>
          </a:bodyPr>
          <a:lstStyle/>
          <a:p>
            <a:pPr/>
          </a:p>
        </p:txBody>
      </p:sp>
      <p:sp>
        <p:nvSpPr>
          <p:cNvPr id="124" name="Body"/>
          <p:cNvSpPr txBox="1"/>
          <p:nvPr>
            <p:ph type="body" idx="4294967295"/>
          </p:nvPr>
        </p:nvSpPr>
        <p:spPr>
          <a:xfrm>
            <a:off x="457200" y="1333500"/>
            <a:ext cx="8229600" cy="3771900"/>
          </a:xfrm>
          <a:prstGeom prst="rect">
            <a:avLst/>
          </a:prstGeom>
        </p:spPr>
        <p:txBody>
          <a:bodyPr>
            <a:normAutofit fontScale="100000" lnSpcReduction="0"/>
          </a:bodyPr>
          <a:lstStyle/>
          <a:p>
            <a:pPr>
              <a:buChar char="•"/>
            </a:pPr>
          </a:p>
        </p:txBody>
      </p:sp>
      <p:pic>
        <p:nvPicPr>
          <p:cNvPr id="125" name="image.png" descr="image.png"/>
          <p:cNvPicPr>
            <a:picLocks noChangeAspect="1"/>
          </p:cNvPicPr>
          <p:nvPr/>
        </p:nvPicPr>
        <p:blipFill>
          <a:blip r:embed="rId2">
            <a:extLst/>
          </a:blip>
          <a:stretch>
            <a:fillRect/>
          </a:stretch>
        </p:blipFill>
        <p:spPr>
          <a:xfrm>
            <a:off x="0" y="0"/>
            <a:ext cx="9144000" cy="5715000"/>
          </a:xfrm>
          <a:prstGeom prst="rect">
            <a:avLst/>
          </a:prstGeom>
          <a:ln w="12700">
            <a:miter lim="400000"/>
          </a:ln>
        </p:spPr>
      </p:pic>
      <p:grpSp>
        <p:nvGrpSpPr>
          <p:cNvPr id="128" name="Group">
            <a:hlinkClick r:id="rId3" invalidUrl="" action="" tgtFrame="" tooltip="" history="1" highlightClick="0" endSnd="0"/>
          </p:cNvPr>
          <p:cNvGrpSpPr/>
          <p:nvPr/>
        </p:nvGrpSpPr>
        <p:grpSpPr>
          <a:xfrm>
            <a:off x="7391400" y="4656137"/>
            <a:ext cx="1295400" cy="576263"/>
            <a:chOff x="0" y="0"/>
            <a:chExt cx="1295400" cy="576262"/>
          </a:xfrm>
        </p:grpSpPr>
        <p:sp>
          <p:nvSpPr>
            <p:cNvPr id="126" name="Rectangle"/>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127" name="Example"/>
            <p:cNvSpPr txBox="1"/>
            <p:nvPr/>
          </p:nvSpPr>
          <p:spPr>
            <a:xfrm>
              <a:off x="0" y="102711"/>
              <a:ext cx="1295400"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Example</a:t>
              </a: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Diffie-Hellman Generator"/>
          <p:cNvSpPr txBox="1"/>
          <p:nvPr>
            <p:ph type="title" idx="4294967295"/>
          </p:nvPr>
        </p:nvSpPr>
        <p:spPr>
          <a:xfrm>
            <a:off x="-2557463" y="-228600"/>
            <a:ext cx="8229601" cy="952500"/>
          </a:xfrm>
          <a:prstGeom prst="rect">
            <a:avLst/>
          </a:prstGeom>
        </p:spPr>
        <p:txBody>
          <a:bodyPr>
            <a:normAutofit fontScale="100000" lnSpcReduction="0"/>
          </a:bodyPr>
          <a:lstStyle>
            <a:lvl1pPr>
              <a:defRPr b="1" sz="2000">
                <a:solidFill>
                  <a:srgbClr val="C00000"/>
                </a:solidFill>
              </a:defRPr>
            </a:lvl1pPr>
          </a:lstStyle>
          <a:p>
            <a:pPr/>
            <a:r>
              <a:t>Diffie-Hellman Generator</a:t>
            </a:r>
          </a:p>
        </p:txBody>
      </p:sp>
      <p:sp>
        <p:nvSpPr>
          <p:cNvPr id="131" name="Y = Gx mod p"/>
          <p:cNvSpPr txBox="1"/>
          <p:nvPr>
            <p:ph type="body" sz="half" idx="4294967295"/>
          </p:nvPr>
        </p:nvSpPr>
        <p:spPr>
          <a:xfrm>
            <a:off x="271462" y="741362"/>
            <a:ext cx="5400676" cy="2233613"/>
          </a:xfrm>
          <a:prstGeom prst="rect">
            <a:avLst/>
          </a:prstGeom>
        </p:spPr>
        <p:txBody>
          <a:bodyPr>
            <a:normAutofit fontScale="100000" lnSpcReduction="0"/>
          </a:bodyPr>
          <a:lstStyle/>
          <a:p>
            <a:pPr marL="0" indent="0">
              <a:spcBef>
                <a:spcPts val="0"/>
              </a:spcBef>
              <a:buSzTx/>
              <a:buNone/>
              <a:defRPr sz="3600"/>
            </a:pPr>
            <a:r>
              <a:t>Y = G</a:t>
            </a:r>
            <a:r>
              <a:rPr baseline="30000"/>
              <a:t>x</a:t>
            </a:r>
            <a:r>
              <a:t> mod p</a:t>
            </a:r>
          </a:p>
        </p:txBody>
      </p:sp>
      <p:pic>
        <p:nvPicPr>
          <p:cNvPr id="132" name="image.pdf" descr="image.pdf"/>
          <p:cNvPicPr>
            <a:picLocks noChangeAspect="1"/>
          </p:cNvPicPr>
          <p:nvPr/>
        </p:nvPicPr>
        <p:blipFill>
          <a:blip r:embed="rId2">
            <a:extLst/>
          </a:blip>
          <a:stretch>
            <a:fillRect/>
          </a:stretch>
        </p:blipFill>
        <p:spPr>
          <a:xfrm>
            <a:off x="317500" y="1538287"/>
            <a:ext cx="8826500" cy="2935288"/>
          </a:xfrm>
          <a:prstGeom prst="rect">
            <a:avLst/>
          </a:prstGeom>
          <a:ln w="12700">
            <a:miter lim="400000"/>
          </a:ln>
        </p:spPr>
      </p:pic>
      <p:grpSp>
        <p:nvGrpSpPr>
          <p:cNvPr id="135" name="Group">
            <a:hlinkClick r:id="rId3" invalidUrl="" action="" tgtFrame="" tooltip="" history="1" highlightClick="0" endSnd="0"/>
          </p:cNvPr>
          <p:cNvGrpSpPr/>
          <p:nvPr/>
        </p:nvGrpSpPr>
        <p:grpSpPr>
          <a:xfrm>
            <a:off x="539750" y="4873625"/>
            <a:ext cx="1295400" cy="576263"/>
            <a:chOff x="0" y="0"/>
            <a:chExt cx="1295400" cy="576262"/>
          </a:xfrm>
        </p:grpSpPr>
        <p:sp>
          <p:nvSpPr>
            <p:cNvPr id="133" name="Rectangle"/>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134" name="Picking G"/>
            <p:cNvSpPr txBox="1"/>
            <p:nvPr/>
          </p:nvSpPr>
          <p:spPr>
            <a:xfrm>
              <a:off x="0" y="102711"/>
              <a:ext cx="1295400"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Picking G</a:t>
              </a:r>
            </a:p>
          </p:txBody>
        </p:sp>
      </p:gr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Diffie-Hellman Generation"/>
          <p:cNvSpPr txBox="1"/>
          <p:nvPr>
            <p:ph type="title" idx="4294967295"/>
          </p:nvPr>
        </p:nvSpPr>
        <p:spPr>
          <a:xfrm>
            <a:off x="-2557463" y="-228600"/>
            <a:ext cx="8229601" cy="952500"/>
          </a:xfrm>
          <a:prstGeom prst="rect">
            <a:avLst/>
          </a:prstGeom>
        </p:spPr>
        <p:txBody>
          <a:bodyPr>
            <a:normAutofit fontScale="100000" lnSpcReduction="0"/>
          </a:bodyPr>
          <a:lstStyle>
            <a:lvl1pPr>
              <a:defRPr b="1" sz="2000">
                <a:solidFill>
                  <a:srgbClr val="C00000"/>
                </a:solidFill>
              </a:defRPr>
            </a:lvl1pPr>
          </a:lstStyle>
          <a:p>
            <a:pPr/>
            <a:r>
              <a:t>Diffie-Hellman Generation</a:t>
            </a:r>
          </a:p>
        </p:txBody>
      </p:sp>
      <p:sp>
        <p:nvSpPr>
          <p:cNvPr id="138" name="DH Group 5: 1,536 bit prime.…"/>
          <p:cNvSpPr txBox="1"/>
          <p:nvPr>
            <p:ph type="body" sz="quarter" idx="4294967295"/>
          </p:nvPr>
        </p:nvSpPr>
        <p:spPr>
          <a:xfrm>
            <a:off x="6958012" y="696912"/>
            <a:ext cx="2160588" cy="3771901"/>
          </a:xfrm>
          <a:prstGeom prst="rect">
            <a:avLst/>
          </a:prstGeom>
        </p:spPr>
        <p:txBody>
          <a:bodyPr>
            <a:normAutofit fontScale="100000" lnSpcReduction="0"/>
          </a:bodyPr>
          <a:lstStyle/>
          <a:p>
            <a:pPr>
              <a:spcBef>
                <a:spcPts val="0"/>
              </a:spcBef>
              <a:buChar char="•"/>
              <a:defRPr b="1" sz="2600"/>
            </a:pPr>
            <a:r>
              <a:t>DH Group 5</a:t>
            </a:r>
            <a:r>
              <a:rPr b="0"/>
              <a:t>: 1,536 bit prime.</a:t>
            </a:r>
          </a:p>
          <a:p>
            <a:pPr>
              <a:spcBef>
                <a:spcPts val="0"/>
              </a:spcBef>
              <a:buChar char="•"/>
              <a:defRPr b="1" sz="2600"/>
            </a:pPr>
            <a:r>
              <a:t>DH Group 2</a:t>
            </a:r>
            <a:r>
              <a:rPr b="0"/>
              <a:t>: 1,024 bit prime.</a:t>
            </a:r>
          </a:p>
          <a:p>
            <a:pPr>
              <a:spcBef>
                <a:spcPts val="0"/>
              </a:spcBef>
              <a:buChar char="•"/>
              <a:defRPr b="1" sz="2600"/>
            </a:pPr>
            <a:r>
              <a:t>DH Group 1</a:t>
            </a:r>
            <a:r>
              <a:rPr b="0"/>
              <a:t>: 768-bit prime.</a:t>
            </a:r>
          </a:p>
        </p:txBody>
      </p:sp>
      <p:grpSp>
        <p:nvGrpSpPr>
          <p:cNvPr id="141" name="Group"/>
          <p:cNvGrpSpPr/>
          <p:nvPr/>
        </p:nvGrpSpPr>
        <p:grpSpPr>
          <a:xfrm>
            <a:off x="0" y="445611"/>
            <a:ext cx="6958013" cy="5400041"/>
            <a:chOff x="0" y="0"/>
            <a:chExt cx="6958012" cy="5400040"/>
          </a:xfrm>
        </p:grpSpPr>
        <p:sp>
          <p:nvSpPr>
            <p:cNvPr id="139" name="Rectangle"/>
            <p:cNvSpPr/>
            <p:nvPr/>
          </p:nvSpPr>
          <p:spPr>
            <a:xfrm>
              <a:off x="0" y="35401"/>
              <a:ext cx="6958013" cy="5329238"/>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defRPr>
                  <a:solidFill>
                    <a:srgbClr val="FFFFFF"/>
                  </a:solidFill>
                </a:defRPr>
              </a:pPr>
            </a:p>
          </p:txBody>
        </p:sp>
        <p:sp>
          <p:nvSpPr>
            <p:cNvPr id="140" name="C:\&gt; openssl dhparam -out dhparams.pem 768 –text…"/>
            <p:cNvSpPr txBox="1"/>
            <p:nvPr/>
          </p:nvSpPr>
          <p:spPr>
            <a:xfrm>
              <a:off x="0" y="-1"/>
              <a:ext cx="6958013" cy="5400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defRPr>
                  <a:solidFill>
                    <a:srgbClr val="FFFFFF"/>
                  </a:solidFill>
                </a:defRPr>
              </a:pPr>
              <a:r>
                <a:t>C:\&gt; openssl dhparam -out dhparams.pem 768 –text</a:t>
              </a:r>
            </a:p>
            <a:p>
              <a:pPr>
                <a:defRPr>
                  <a:solidFill>
                    <a:srgbClr val="FFFFFF"/>
                  </a:solidFill>
                </a:defRPr>
              </a:pPr>
              <a:r>
                <a:t>C:\&gt; type dhparams.pem</a:t>
              </a:r>
            </a:p>
            <a:p>
              <a:pPr>
                <a:defRPr>
                  <a:solidFill>
                    <a:srgbClr val="FFFFFF"/>
                  </a:solidFill>
                </a:defRPr>
              </a:pPr>
              <a:r>
                <a:t>Diffie-Hellman-Parameters: (768 bit)</a:t>
              </a:r>
            </a:p>
            <a:p>
              <a:pPr>
                <a:defRPr>
                  <a:solidFill>
                    <a:srgbClr val="FFFFFF"/>
                  </a:solidFill>
                </a:defRPr>
              </a:pPr>
              <a:r>
                <a:t>    prime:</a:t>
              </a:r>
            </a:p>
            <a:p>
              <a:pPr>
                <a:defRPr>
                  <a:solidFill>
                    <a:srgbClr val="FFFFFF"/>
                  </a:solidFill>
                </a:defRPr>
              </a:pPr>
              <a:r>
                <a:t>        00:d0:37:c2:95:64:02:ea:12:2b:51:50:a2:84:6c:</a:t>
              </a:r>
            </a:p>
            <a:p>
              <a:pPr>
                <a:defRPr>
                  <a:solidFill>
                    <a:srgbClr val="FFFFFF"/>
                  </a:solidFill>
                </a:defRPr>
              </a:pPr>
              <a:r>
                <a:t>        71:6a:3e:2c:a9:80:e2:65:b2:a5:ee:77:26:22:31:</a:t>
              </a:r>
            </a:p>
            <a:p>
              <a:pPr>
                <a:defRPr>
                  <a:solidFill>
                    <a:srgbClr val="FFFFFF"/>
                  </a:solidFill>
                </a:defRPr>
              </a:pPr>
              <a:r>
                <a:t>        66:9e:fc:c8:09:94:e8:9d:f4:cd:bf:d2:37:b2:fb:</a:t>
              </a:r>
            </a:p>
            <a:p>
              <a:pPr>
                <a:defRPr>
                  <a:solidFill>
                    <a:srgbClr val="FFFFFF"/>
                  </a:solidFill>
                </a:defRPr>
              </a:pPr>
              <a:r>
                <a:t>        b8:38:2c:87:28:38:dc:95:24:73:06:d3:d9:1f:af:</a:t>
              </a:r>
            </a:p>
            <a:p>
              <a:pPr>
                <a:defRPr>
                  <a:solidFill>
                    <a:srgbClr val="FFFFFF"/>
                  </a:solidFill>
                </a:defRPr>
              </a:pPr>
              <a:r>
                <a:t>        78:01:10:6a:7e:56:4e:7b:ee:b4:8d:6b:4d:b5:9b:</a:t>
              </a:r>
            </a:p>
            <a:p>
              <a:pPr>
                <a:defRPr>
                  <a:solidFill>
                    <a:srgbClr val="FFFFFF"/>
                  </a:solidFill>
                </a:defRPr>
              </a:pPr>
              <a:r>
                <a:t>        93:c6:f1:74:60:01:0d:96:7e:85:ca:b8:1f:f7:bc:</a:t>
              </a:r>
            </a:p>
            <a:p>
              <a:pPr>
                <a:defRPr>
                  <a:solidFill>
                    <a:srgbClr val="FFFFFF"/>
                  </a:solidFill>
                </a:defRPr>
              </a:pPr>
              <a:r>
                <a:t>        43:b7:40:4d:4e:87:e3</a:t>
              </a:r>
            </a:p>
            <a:p>
              <a:pPr>
                <a:defRPr>
                  <a:solidFill>
                    <a:srgbClr val="FFFFFF"/>
                  </a:solidFill>
                </a:defRPr>
              </a:pPr>
              <a:r>
                <a:t>    generator: 2 (0x2)</a:t>
              </a:r>
            </a:p>
            <a:p>
              <a:pPr>
                <a:defRPr>
                  <a:solidFill>
                    <a:srgbClr val="FFFFFF"/>
                  </a:solidFill>
                </a:defRPr>
              </a:pPr>
              <a:r>
                <a:t>-----BEGIN DH PARAMETERS-----</a:t>
              </a:r>
            </a:p>
            <a:p>
              <a:pPr>
                <a:defRPr>
                  <a:solidFill>
                    <a:srgbClr val="FFFFFF"/>
                  </a:solidFill>
                </a:defRPr>
              </a:pPr>
              <a:r>
                <a:t>MGYCYQDQN8KVZALqEitRUKKEbHFqPiypgOJlsqXudyYiMWae/MgJlOid9M2/0jey</a:t>
              </a:r>
            </a:p>
            <a:p>
              <a:pPr>
                <a:defRPr>
                  <a:solidFill>
                    <a:srgbClr val="FFFFFF"/>
                  </a:solidFill>
                </a:defRPr>
              </a:pPr>
              <a:r>
                <a:t>+7g4LIcoONyVJHMG09kfr3gBEGp+Vk577rSNa021m5PG8XRgAQ2WfoXKuB/3vEO3</a:t>
              </a:r>
            </a:p>
            <a:p>
              <a:pPr>
                <a:defRPr>
                  <a:solidFill>
                    <a:srgbClr val="FFFFFF"/>
                  </a:solidFill>
                </a:defRPr>
              </a:pPr>
              <a:r>
                <a:t>QE1Oh+MCAQI=</a:t>
              </a:r>
            </a:p>
            <a:p>
              <a:pPr>
                <a:defRPr>
                  <a:solidFill>
                    <a:srgbClr val="FFFFFF"/>
                  </a:solidFill>
                </a:defRPr>
              </a:pPr>
              <a:r>
                <a:t>-----END DH PARAMETERS-----</a:t>
              </a:r>
            </a:p>
          </p:txBody>
        </p:sp>
      </p:gr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Unit 5: Key Exchange  Diffie-Hellman Diffie-Hellman Weaknesses…"/>
          <p:cNvSpPr txBox="1"/>
          <p:nvPr>
            <p:ph type="title" idx="4294967295"/>
          </p:nvPr>
        </p:nvSpPr>
        <p:spPr>
          <a:xfrm>
            <a:off x="366712" y="379114"/>
            <a:ext cx="5327651" cy="4245572"/>
          </a:xfrm>
          <a:prstGeom prst="rect">
            <a:avLst/>
          </a:prstGeom>
        </p:spPr>
        <p:txBody>
          <a:bodyPr>
            <a:normAutofit fontScale="100000" lnSpcReduction="0"/>
          </a:bodyPr>
          <a:lstStyle/>
          <a:p>
            <a:pPr algn="l" defTabSz="813816">
              <a:defRPr b="1" sz="3916">
                <a:solidFill>
                  <a:srgbClr val="C00000"/>
                </a:solidFill>
              </a:defRPr>
            </a:pPr>
            <a:r>
              <a:t>Unit 5: Key Exchange</a:t>
            </a:r>
            <a:br/>
            <a:br/>
            <a:r>
              <a:rPr sz="1779"/>
              <a:t>Diffie-Hellman</a:t>
            </a:r>
            <a:br>
              <a:rPr b="0" sz="1779"/>
            </a:br>
            <a:r>
              <a:rPr b="0" sz="1779"/>
              <a:t>Diffie-Hellman Weaknesses</a:t>
            </a:r>
            <a:endParaRPr b="0" sz="1779"/>
          </a:p>
          <a:p>
            <a:pPr algn="l" defTabSz="813816">
              <a:defRPr b="1" sz="3916">
                <a:solidFill>
                  <a:srgbClr val="C00000"/>
                </a:solidFill>
              </a:defRPr>
            </a:pPr>
            <a:r>
              <a:rPr b="0" sz="1779"/>
              <a:t>Elliptic Curve Diffie-Hellman (ECDH)</a:t>
            </a:r>
            <a:br>
              <a:rPr b="0" sz="1779"/>
            </a:br>
            <a:r>
              <a:rPr b="0" sz="1779"/>
              <a:t>Passing Key Using Public Key</a:t>
            </a:r>
            <a:endParaRPr b="0" sz="1779"/>
          </a:p>
          <a:p>
            <a:pPr algn="l" defTabSz="813816">
              <a:defRPr b="1" sz="3916">
                <a:solidFill>
                  <a:srgbClr val="C00000"/>
                </a:solidFill>
              </a:defRPr>
            </a:pPr>
            <a:r>
              <a:rPr b="0" sz="1779"/>
              <a:t>Key Distribution Centre (KDC)</a:t>
            </a:r>
            <a:br>
              <a:rPr b="0" sz="1779"/>
            </a:br>
            <a:br>
              <a:rPr b="0" sz="1779"/>
            </a:br>
            <a:r>
              <a:rPr sz="2670">
                <a:solidFill>
                  <a:srgbClr val="000000"/>
                </a:solidFill>
              </a:rPr>
              <a:t>Prof Bill Buchanan OBE</a:t>
            </a:r>
            <a:br>
              <a:rPr sz="2670">
                <a:solidFill>
                  <a:srgbClr val="000000"/>
                </a:solidFill>
              </a:rPr>
            </a:br>
            <a:r>
              <a:rPr b="0" sz="1779"/>
              <a:t>http://asecuritysite.com/crypto05</a:t>
            </a:r>
            <a:br>
              <a:rPr b="0" sz="1779"/>
            </a:br>
            <a:r>
              <a:rPr b="0" sz="1779"/>
              <a:t>http://asecuritysite.com/encryption</a:t>
            </a:r>
            <a:br>
              <a:rPr b="0" sz="1779"/>
            </a:br>
          </a:p>
        </p:txBody>
      </p:sp>
      <p:pic>
        <p:nvPicPr>
          <p:cNvPr id="144" name="image.jpeg" descr="image.jpeg"/>
          <p:cNvPicPr>
            <a:picLocks noChangeAspect="1"/>
          </p:cNvPicPr>
          <p:nvPr/>
        </p:nvPicPr>
        <p:blipFill>
          <a:blip r:embed="rId2">
            <a:extLst/>
          </a:blip>
          <a:stretch>
            <a:fillRect/>
          </a:stretch>
        </p:blipFill>
        <p:spPr>
          <a:xfrm>
            <a:off x="6011862" y="581025"/>
            <a:ext cx="2305051" cy="3473450"/>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Diffie-Hellman Weaknesses"/>
          <p:cNvSpPr txBox="1"/>
          <p:nvPr>
            <p:ph type="title" idx="4294967295"/>
          </p:nvPr>
        </p:nvSpPr>
        <p:spPr>
          <a:xfrm>
            <a:off x="0" y="-225425"/>
            <a:ext cx="8229600" cy="952500"/>
          </a:xfrm>
          <a:prstGeom prst="rect">
            <a:avLst/>
          </a:prstGeom>
        </p:spPr>
        <p:txBody>
          <a:bodyPr>
            <a:normAutofit fontScale="100000" lnSpcReduction="0"/>
          </a:bodyPr>
          <a:lstStyle>
            <a:lvl1pPr algn="l">
              <a:defRPr b="1" sz="2000">
                <a:solidFill>
                  <a:srgbClr val="C00000"/>
                </a:solidFill>
              </a:defRPr>
            </a:lvl1pPr>
          </a:lstStyle>
          <a:p>
            <a:pPr/>
            <a:r>
              <a:t>Diffie-Hellman Weaknesses</a:t>
            </a:r>
          </a:p>
        </p:txBody>
      </p:sp>
      <p:sp>
        <p:nvSpPr>
          <p:cNvPr id="147" name="In 2015, a paper entitled Imperfect Forward Secrecy: How Diffie-Hellman Fails in Practice – showed that it was fairly easy to precompute on values for two popular Diffie-Hellman parameters (and which use the DHE_EXPORT cipher set).…"/>
          <p:cNvSpPr txBox="1"/>
          <p:nvPr>
            <p:ph type="body" idx="4294967295"/>
          </p:nvPr>
        </p:nvSpPr>
        <p:spPr>
          <a:xfrm>
            <a:off x="0" y="481012"/>
            <a:ext cx="9118600" cy="4752976"/>
          </a:xfrm>
          <a:prstGeom prst="rect">
            <a:avLst/>
          </a:prstGeom>
        </p:spPr>
        <p:txBody>
          <a:bodyPr>
            <a:normAutofit fontScale="100000" lnSpcReduction="0"/>
          </a:bodyPr>
          <a:lstStyle/>
          <a:p>
            <a:pPr marL="318897" indent="-318897" defTabSz="850391">
              <a:spcBef>
                <a:spcPts val="500"/>
              </a:spcBef>
              <a:buChar char="•"/>
              <a:defRPr sz="2232"/>
            </a:pPr>
            <a:r>
              <a:t>In 2015, a paper entitled </a:t>
            </a:r>
            <a:r>
              <a:rPr i="1"/>
              <a:t>Imperfect Forward Secrecy: How Diffie-Hellman Fails in Practice</a:t>
            </a:r>
            <a:r>
              <a:t> – showed that it was fairly easy to precompute on values for two popular Diffie-Hellman parameters (and which use the DHE_EXPORT cipher set). </a:t>
            </a:r>
          </a:p>
          <a:p>
            <a:pPr marL="318897" indent="-318897" defTabSz="850391">
              <a:spcBef>
                <a:spcPts val="500"/>
              </a:spcBef>
              <a:buChar char="•"/>
              <a:defRPr sz="2232"/>
            </a:pPr>
            <a:r>
              <a:t>The research team found that one was used as a default in the around 7% of the Top 1 million web sites and was hard coded into the Apache httpd service. Overall, at the time, it was found that over 3% of Web sites were still using the default. </a:t>
            </a:r>
          </a:p>
          <a:p>
            <a:pPr marL="318897" indent="-318897" defTabSz="850391">
              <a:spcBef>
                <a:spcPts val="300"/>
              </a:spcBef>
              <a:buChar char="•"/>
              <a:defRPr sz="1302"/>
            </a:pPr>
            <a:r>
              <a:t>Diffie-Hellman-Parameters: (512 bit)</a:t>
            </a:r>
          </a:p>
          <a:p>
            <a:pPr marL="318897" indent="-318897" defTabSz="850391">
              <a:spcBef>
                <a:spcPts val="300"/>
              </a:spcBef>
              <a:buChar char="•"/>
              <a:defRPr sz="1302"/>
            </a:pPr>
            <a:r>
              <a:t>prime:</a:t>
            </a:r>
          </a:p>
          <a:p>
            <a:pPr marL="318897" indent="-318897" defTabSz="850391">
              <a:spcBef>
                <a:spcPts val="300"/>
              </a:spcBef>
              <a:buChar char="•"/>
              <a:defRPr sz="1302"/>
            </a:pPr>
            <a:r>
              <a:t>  00:9f:db:8b:8a:00:45:44:f0:04:5f:17:37:d0:ba:</a:t>
            </a:r>
          </a:p>
          <a:p>
            <a:pPr marL="318897" indent="-318897" defTabSz="850391">
              <a:spcBef>
                <a:spcPts val="300"/>
              </a:spcBef>
              <a:buChar char="•"/>
              <a:defRPr sz="1302"/>
            </a:pPr>
            <a:r>
              <a:t>  2e:0b:27:4c:df:1a:9f:58:82:18:fb:43:53:16:a1:</a:t>
            </a:r>
          </a:p>
          <a:p>
            <a:pPr marL="318897" indent="-318897" defTabSz="850391">
              <a:spcBef>
                <a:spcPts val="300"/>
              </a:spcBef>
              <a:buChar char="•"/>
              <a:defRPr sz="1302"/>
            </a:pPr>
            <a:r>
              <a:t>  6e:37:41:71:fd:19:d8:d8:f3:7c:39:bf:86:3f:d6:</a:t>
            </a:r>
          </a:p>
          <a:p>
            <a:pPr marL="318897" indent="-318897" defTabSz="850391">
              <a:spcBef>
                <a:spcPts val="300"/>
              </a:spcBef>
              <a:buChar char="•"/>
              <a:defRPr sz="1302"/>
            </a:pPr>
            <a:r>
              <a:t>  0e:3e:30:06:80:a3:03:0c:6e:4c:37:57:d0:8f:70:</a:t>
            </a:r>
          </a:p>
          <a:p>
            <a:pPr marL="318897" indent="-318897" defTabSz="850391">
              <a:spcBef>
                <a:spcPts val="300"/>
              </a:spcBef>
              <a:buChar char="•"/>
              <a:defRPr sz="1302"/>
            </a:pPr>
            <a:r>
              <a:t>  e6:aa:87:10:33</a:t>
            </a:r>
          </a:p>
          <a:p>
            <a:pPr marL="318897" indent="-318897" defTabSz="850391">
              <a:spcBef>
                <a:spcPts val="300"/>
              </a:spcBef>
              <a:buChar char="•"/>
              <a:defRPr sz="1302"/>
            </a:pPr>
            <a:r>
              <a:t>generator: 2 (0x2)</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Title"/>
          <p:cNvSpPr txBox="1"/>
          <p:nvPr>
            <p:ph type="title" idx="4294967295"/>
          </p:nvPr>
        </p:nvSpPr>
        <p:spPr>
          <a:xfrm>
            <a:off x="457200" y="228600"/>
            <a:ext cx="8229600" cy="952500"/>
          </a:xfrm>
          <a:prstGeom prst="rect">
            <a:avLst/>
          </a:prstGeom>
        </p:spPr>
        <p:txBody>
          <a:bodyPr>
            <a:normAutofit fontScale="100000" lnSpcReduction="0"/>
          </a:bodyPr>
          <a:lstStyle/>
          <a:p>
            <a:pPr/>
          </a:p>
        </p:txBody>
      </p:sp>
      <p:sp>
        <p:nvSpPr>
          <p:cNvPr id="150" name="Body"/>
          <p:cNvSpPr txBox="1"/>
          <p:nvPr>
            <p:ph type="body" idx="4294967295"/>
          </p:nvPr>
        </p:nvSpPr>
        <p:spPr>
          <a:xfrm>
            <a:off x="457200" y="1333500"/>
            <a:ext cx="8229600" cy="3771900"/>
          </a:xfrm>
          <a:prstGeom prst="rect">
            <a:avLst/>
          </a:prstGeom>
        </p:spPr>
        <p:txBody>
          <a:bodyPr>
            <a:normAutofit fontScale="100000" lnSpcReduction="0"/>
          </a:bodyPr>
          <a:lstStyle/>
          <a:p>
            <a:pPr>
              <a:buChar char="•"/>
            </a:pPr>
          </a:p>
        </p:txBody>
      </p:sp>
      <p:pic>
        <p:nvPicPr>
          <p:cNvPr id="151" name="image.png" descr="image.png"/>
          <p:cNvPicPr>
            <a:picLocks noChangeAspect="1"/>
          </p:cNvPicPr>
          <p:nvPr/>
        </p:nvPicPr>
        <p:blipFill>
          <a:blip r:embed="rId2">
            <a:extLst/>
          </a:blip>
          <a:stretch>
            <a:fillRect/>
          </a:stretch>
        </p:blipFill>
        <p:spPr>
          <a:xfrm>
            <a:off x="-34925" y="0"/>
            <a:ext cx="9178925" cy="5715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Unit 5: Key Exchange  Diffie-Hellman Diffie-Hellman Weaknesses…"/>
          <p:cNvSpPr txBox="1"/>
          <p:nvPr>
            <p:ph type="title" idx="4294967295"/>
          </p:nvPr>
        </p:nvSpPr>
        <p:spPr>
          <a:xfrm>
            <a:off x="366712" y="379114"/>
            <a:ext cx="5327651" cy="4245572"/>
          </a:xfrm>
          <a:prstGeom prst="rect">
            <a:avLst/>
          </a:prstGeom>
        </p:spPr>
        <p:txBody>
          <a:bodyPr>
            <a:normAutofit fontScale="100000" lnSpcReduction="0"/>
          </a:bodyPr>
          <a:lstStyle/>
          <a:p>
            <a:pPr algn="l" defTabSz="813816">
              <a:defRPr b="1" sz="3916">
                <a:solidFill>
                  <a:srgbClr val="C00000"/>
                </a:solidFill>
              </a:defRPr>
            </a:pPr>
            <a:r>
              <a:t>Unit 5: Key Exchange</a:t>
            </a:r>
            <a:br/>
            <a:br/>
            <a:r>
              <a:rPr b="0" sz="1779"/>
              <a:t>Diffie-Hellman</a:t>
            </a:r>
            <a:br>
              <a:rPr b="0" sz="1779"/>
            </a:br>
            <a:r>
              <a:rPr b="0" sz="1779"/>
              <a:t>Diffie-Hellman Weaknesses</a:t>
            </a:r>
            <a:endParaRPr b="0" sz="1779"/>
          </a:p>
          <a:p>
            <a:pPr algn="l" defTabSz="813816">
              <a:defRPr b="1" sz="3916">
                <a:solidFill>
                  <a:srgbClr val="C00000"/>
                </a:solidFill>
              </a:defRPr>
            </a:pPr>
            <a:r>
              <a:rPr sz="1779"/>
              <a:t>Elliptic Curve Diffie-Hellman (ECDH)</a:t>
            </a:r>
            <a:br>
              <a:rPr b="0" sz="1779"/>
            </a:br>
            <a:r>
              <a:rPr b="0" sz="1779"/>
              <a:t>Passing Key Using Public Key</a:t>
            </a:r>
            <a:endParaRPr b="0" sz="1779"/>
          </a:p>
          <a:p>
            <a:pPr algn="l" defTabSz="813816">
              <a:defRPr b="1" sz="3916">
                <a:solidFill>
                  <a:srgbClr val="C00000"/>
                </a:solidFill>
              </a:defRPr>
            </a:pPr>
            <a:r>
              <a:rPr b="0" sz="1779"/>
              <a:t>Key Distribution Centre (KDC)</a:t>
            </a:r>
            <a:br>
              <a:rPr b="0" sz="1779"/>
            </a:br>
            <a:br>
              <a:rPr b="0" sz="1779"/>
            </a:br>
            <a:r>
              <a:rPr sz="2670">
                <a:solidFill>
                  <a:srgbClr val="000000"/>
                </a:solidFill>
              </a:rPr>
              <a:t>Prof Bill Buchanan OBE</a:t>
            </a:r>
            <a:br>
              <a:rPr sz="2670">
                <a:solidFill>
                  <a:srgbClr val="000000"/>
                </a:solidFill>
              </a:rPr>
            </a:br>
            <a:r>
              <a:rPr b="0" sz="1779"/>
              <a:t>http://asecuritysite.com/crypto05</a:t>
            </a:r>
            <a:br>
              <a:rPr b="0" sz="1779"/>
            </a:br>
            <a:r>
              <a:rPr b="0" sz="1779"/>
              <a:t>http://asecuritysite.com/encryption</a:t>
            </a:r>
            <a:br>
              <a:rPr b="0" sz="1779"/>
            </a:br>
          </a:p>
        </p:txBody>
      </p:sp>
      <p:pic>
        <p:nvPicPr>
          <p:cNvPr id="154" name="image.jpeg" descr="image.jpeg"/>
          <p:cNvPicPr>
            <a:picLocks noChangeAspect="1"/>
          </p:cNvPicPr>
          <p:nvPr/>
        </p:nvPicPr>
        <p:blipFill>
          <a:blip r:embed="rId2">
            <a:extLst/>
          </a:blip>
          <a:stretch>
            <a:fillRect/>
          </a:stretch>
        </p:blipFill>
        <p:spPr>
          <a:xfrm>
            <a:off x="6011862" y="581025"/>
            <a:ext cx="2305051" cy="3473450"/>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 name="Title"/>
          <p:cNvSpPr txBox="1"/>
          <p:nvPr>
            <p:ph type="title" idx="4294967295"/>
          </p:nvPr>
        </p:nvSpPr>
        <p:spPr>
          <a:xfrm>
            <a:off x="868679" y="491489"/>
            <a:ext cx="7406641" cy="857251"/>
          </a:xfrm>
          <a:prstGeom prst="rect">
            <a:avLst/>
          </a:prstGeom>
        </p:spPr>
        <p:txBody>
          <a:bodyPr lIns="41147" tIns="41147" rIns="41147" bIns="41147">
            <a:normAutofit fontScale="100000" lnSpcReduction="0"/>
          </a:bodyPr>
          <a:lstStyle/>
          <a:p>
            <a:pPr>
              <a:defRPr sz="4200"/>
            </a:pPr>
          </a:p>
        </p:txBody>
      </p:sp>
      <p:sp>
        <p:nvSpPr>
          <p:cNvPr id="51" name="Body"/>
          <p:cNvSpPr txBox="1"/>
          <p:nvPr>
            <p:ph type="body" idx="4294967295"/>
          </p:nvPr>
        </p:nvSpPr>
        <p:spPr>
          <a:xfrm>
            <a:off x="868679" y="1485899"/>
            <a:ext cx="7406641" cy="3394712"/>
          </a:xfrm>
          <a:prstGeom prst="rect">
            <a:avLst/>
          </a:prstGeom>
        </p:spPr>
        <p:txBody>
          <a:bodyPr lIns="41147" tIns="41147" rIns="41147" bIns="41147">
            <a:normAutofit fontScale="100000" lnSpcReduction="0"/>
          </a:bodyPr>
          <a:lstStyle/>
          <a:p>
            <a:pPr marL="321468" indent="-321468">
              <a:buChar char="•"/>
              <a:defRPr sz="3000"/>
            </a:pPr>
          </a:p>
        </p:txBody>
      </p:sp>
      <p:pic>
        <p:nvPicPr>
          <p:cNvPr id="52" name="Image" descr="Image"/>
          <p:cNvPicPr>
            <a:picLocks noChangeAspect="1"/>
          </p:cNvPicPr>
          <p:nvPr/>
        </p:nvPicPr>
        <p:blipFill>
          <a:blip r:embed="rId2">
            <a:extLst/>
          </a:blip>
          <a:stretch>
            <a:fillRect/>
          </a:stretch>
        </p:blipFill>
        <p:spPr>
          <a:xfrm>
            <a:off x="605789" y="1137950"/>
            <a:ext cx="8229602" cy="4090610"/>
          </a:xfrm>
          <a:prstGeom prst="rect">
            <a:avLst/>
          </a:prstGeom>
          <a:ln w="12700">
            <a:miter lim="400000"/>
          </a:ln>
        </p:spPr>
      </p:pic>
      <p:sp>
        <p:nvSpPr>
          <p:cNvPr id="53" name="Overview"/>
          <p:cNvSpPr txBox="1"/>
          <p:nvPr/>
        </p:nvSpPr>
        <p:spPr>
          <a:xfrm>
            <a:off x="434339" y="313231"/>
            <a:ext cx="7098032" cy="584731"/>
          </a:xfrm>
          <a:prstGeom prst="rect">
            <a:avLst/>
          </a:prstGeom>
          <a:ln w="12700">
            <a:miter lim="400000"/>
          </a:ln>
          <a:extLst>
            <a:ext uri="{C572A759-6A51-4108-AA02-DFA0A04FC94B}">
              <ma14:wrappingTextBoxFlag xmlns:ma14="http://schemas.microsoft.com/office/mac/drawingml/2011/main" val="1"/>
            </a:ext>
          </a:extLst>
        </p:spPr>
        <p:txBody>
          <a:bodyPr lIns="30860" tIns="30860" rIns="30860" bIns="30860" anchor="ctr">
            <a:normAutofit fontScale="100000" lnSpcReduction="0"/>
          </a:bodyPr>
          <a:lstStyle>
            <a:lvl1pPr defTabSz="762000">
              <a:lnSpc>
                <a:spcPct val="90000"/>
              </a:lnSpc>
              <a:defRPr sz="3000">
                <a:solidFill>
                  <a:srgbClr val="C00000"/>
                </a:solidFill>
                <a:latin typeface="Calibri Light"/>
                <a:ea typeface="Calibri Light"/>
                <a:cs typeface="Calibri Light"/>
                <a:sym typeface="Calibri Light"/>
              </a:defRPr>
            </a:lvl1pPr>
          </a:lstStyle>
          <a:p>
            <a:pPr/>
            <a:r>
              <a:t>Overview</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Shape 345"/>
          <p:cNvSpPr txBox="1"/>
          <p:nvPr>
            <p:ph type="title"/>
          </p:nvPr>
        </p:nvSpPr>
        <p:spPr>
          <a:prstGeom prst="rect">
            <a:avLst/>
          </a:prstGeom>
        </p:spPr>
        <p:txBody>
          <a:bodyPr/>
          <a:lstStyle/>
          <a:p>
            <a:pPr/>
            <a:r>
              <a:t>Public and private keys with ECC</a:t>
            </a:r>
          </a:p>
        </p:txBody>
      </p:sp>
      <p:sp>
        <p:nvSpPr>
          <p:cNvPr id="157" name="Text Placeholder 1"/>
          <p:cNvSpPr txBox="1"/>
          <p:nvPr>
            <p:ph type="body" idx="1"/>
          </p:nvPr>
        </p:nvSpPr>
        <p:spPr>
          <a:prstGeom prst="rect">
            <a:avLst/>
          </a:prstGeom>
        </p:spPr>
        <p:txBody>
          <a:bodyPr/>
          <a:lstStyle/>
          <a:p>
            <a:pPr/>
          </a:p>
        </p:txBody>
      </p:sp>
      <p:pic>
        <p:nvPicPr>
          <p:cNvPr id="158" name="Picture 4" descr="Picture 4"/>
          <p:cNvPicPr>
            <a:picLocks noChangeAspect="1"/>
          </p:cNvPicPr>
          <p:nvPr/>
        </p:nvPicPr>
        <p:blipFill>
          <a:blip r:embed="rId2">
            <a:extLst/>
          </a:blip>
          <a:stretch>
            <a:fillRect/>
          </a:stretch>
        </p:blipFill>
        <p:spPr>
          <a:xfrm>
            <a:off x="323192" y="935450"/>
            <a:ext cx="4313841" cy="3355209"/>
          </a:xfrm>
          <a:prstGeom prst="rect">
            <a:avLst/>
          </a:prstGeom>
          <a:ln w="12700">
            <a:miter lim="400000"/>
          </a:ln>
        </p:spPr>
      </p:pic>
      <p:sp>
        <p:nvSpPr>
          <p:cNvPr id="159" name="TextBox 5"/>
          <p:cNvSpPr txBox="1"/>
          <p:nvPr/>
        </p:nvSpPr>
        <p:spPr>
          <a:xfrm>
            <a:off x="5131675" y="2356233"/>
            <a:ext cx="3572862" cy="3522980"/>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p>
            <a:pPr defTabSz="762000">
              <a:defRPr b="1" sz="1400"/>
            </a:pPr>
            <a:r>
              <a:t>Private key:</a:t>
            </a:r>
            <a:r>
              <a:rPr b="0"/>
              <a:t> 0xc9f4f55bdeb5ba0bd337f2dbc952a5439e20ef9af6203d25d014e7102d86aaeeL</a:t>
            </a:r>
            <a:endParaRPr b="0"/>
          </a:p>
          <a:p>
            <a:pPr defTabSz="762000">
              <a:defRPr b="1" sz="1400"/>
            </a:pPr>
            <a:r>
              <a:t>Public key:</a:t>
            </a:r>
            <a:r>
              <a:rPr b="0"/>
              <a:t> 0xc44370819cb3b7b57b2aa7edf550a9a5410c234d27aff497458bbbfec8b6a327, 0x52a1a3e222cd89cbd2764b69bd9b0ea5c4fd6ca28861e1f2140eeff9c2e76487</a:t>
            </a:r>
            <a:endParaRPr b="0"/>
          </a:p>
          <a:p>
            <a:pPr defTabSz="762000">
              <a:defRPr sz="1400"/>
            </a:pPr>
          </a:p>
          <a:p>
            <a:pPr defTabSz="762000">
              <a:defRPr b="1" sz="1400"/>
            </a:pPr>
            <a:r>
              <a:t>G: </a:t>
            </a:r>
            <a:r>
              <a:rPr b="0"/>
              <a:t>(5066263022277343669578718895168534326250603453777594175500187360389116729240L, 32670510020758816978083085130507043184471273380659243275938904335757337482424L)</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Shape 345"/>
          <p:cNvSpPr txBox="1"/>
          <p:nvPr>
            <p:ph type="title"/>
          </p:nvPr>
        </p:nvSpPr>
        <p:spPr>
          <a:xfrm>
            <a:off x="4469522" y="285750"/>
            <a:ext cx="7886701" cy="649701"/>
          </a:xfrm>
          <a:prstGeom prst="rect">
            <a:avLst/>
          </a:prstGeom>
        </p:spPr>
        <p:txBody>
          <a:bodyPr/>
          <a:lstStyle/>
          <a:p>
            <a:pPr/>
            <a:r>
              <a:t>Public and private keys with ECC</a:t>
            </a:r>
          </a:p>
        </p:txBody>
      </p:sp>
      <p:sp>
        <p:nvSpPr>
          <p:cNvPr id="162" name="TextBox 5"/>
          <p:cNvSpPr txBox="1"/>
          <p:nvPr/>
        </p:nvSpPr>
        <p:spPr>
          <a:xfrm>
            <a:off x="230570" y="285749"/>
            <a:ext cx="7330967" cy="4818380"/>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p>
            <a:pPr defTabSz="762000">
              <a:defRPr b="1" sz="1400"/>
            </a:pPr>
            <a:r>
              <a:t>-----BEGIN EC PARAMETERS-----</a:t>
            </a:r>
          </a:p>
          <a:p>
            <a:pPr defTabSz="762000">
              <a:defRPr b="1" sz="1400"/>
            </a:pPr>
            <a:r>
              <a:t>BgUrgQQACg==</a:t>
            </a:r>
          </a:p>
          <a:p>
            <a:pPr defTabSz="762000">
              <a:defRPr b="1" sz="1400"/>
            </a:pPr>
            <a:r>
              <a:t>-----END EC PARAMETERS-----</a:t>
            </a:r>
          </a:p>
          <a:p>
            <a:pPr defTabSz="762000">
              <a:defRPr b="1" sz="1400"/>
            </a:pPr>
            <a:r>
              <a:t>-----BEGIN EC PRIVATE KEY-----</a:t>
            </a:r>
          </a:p>
          <a:p>
            <a:pPr defTabSz="762000">
              <a:defRPr b="1" sz="1400"/>
            </a:pPr>
            <a:r>
              <a:t>MHQCAQEEIEa56GG2PTUJyIt4FydaMNItYsjNj6ZIbd7jXvDY4ElfoAcGBSuBBAAK</a:t>
            </a:r>
          </a:p>
          <a:p>
            <a:pPr defTabSz="762000">
              <a:defRPr b="1" sz="1400"/>
            </a:pPr>
            <a:r>
              <a:t>oUQDQgAEJQDn8/vd8oQpA/VE3ch0lM6VAprOTiV9VLp38rwfOog3qUYcTxxX/sxJ</a:t>
            </a:r>
          </a:p>
          <a:p>
            <a:pPr defTabSz="762000">
              <a:defRPr b="1" sz="1400"/>
            </a:pPr>
            <a:r>
              <a:t>l1M4HncqEopYIKkkovoFFi62Yph6nw==</a:t>
            </a:r>
          </a:p>
          <a:p>
            <a:pPr defTabSz="762000">
              <a:defRPr b="1" sz="1400"/>
            </a:pPr>
            <a:r>
              <a:t>-----END EC PRIVATE KEY-----</a:t>
            </a:r>
          </a:p>
          <a:p>
            <a:pPr defTabSz="762000">
              <a:defRPr b="1" sz="1400"/>
            </a:pPr>
            <a:r>
              <a:t>Private-Key: (256 bit)</a:t>
            </a:r>
          </a:p>
          <a:p>
            <a:pPr defTabSz="762000">
              <a:defRPr b="1" sz="1400"/>
            </a:pPr>
            <a:r>
              <a:t>priv:</a:t>
            </a:r>
          </a:p>
          <a:p>
            <a:pPr defTabSz="762000">
              <a:defRPr b="1" sz="1400"/>
            </a:pPr>
            <a:r>
              <a:t>    34:7c:b7:89:8c:d9:5f:eb:00:73:94:3e:bc:b9:97:</a:t>
            </a:r>
          </a:p>
          <a:p>
            <a:pPr defTabSz="762000">
              <a:defRPr b="1" sz="1400"/>
            </a:pPr>
            <a:r>
              <a:t>    89:67:ef:e7:f5:04:ba:04:a3:1b:4f:ec:b0:63:1c:</a:t>
            </a:r>
          </a:p>
          <a:p>
            <a:pPr defTabSz="762000">
              <a:defRPr b="1" sz="1400"/>
            </a:pPr>
            <a:r>
              <a:t>    66:10</a:t>
            </a:r>
          </a:p>
          <a:p>
            <a:pPr defTabSz="762000">
              <a:defRPr b="1" sz="1400"/>
            </a:pPr>
            <a:r>
              <a:t>pub: </a:t>
            </a:r>
          </a:p>
          <a:p>
            <a:pPr defTabSz="762000">
              <a:defRPr b="1" sz="1400"/>
            </a:pPr>
            <a:r>
              <a:t>    04:29:b0:50:38:a6:32:fc:89:a1:2b:65:80:7b:14:</a:t>
            </a:r>
          </a:p>
          <a:p>
            <a:pPr defTabSz="762000">
              <a:defRPr b="1" sz="1400"/>
            </a:pPr>
            <a:r>
              <a:t>    8e:20:f3:03:2a:34:85:1f:3a:63:1a:fc:30:96:83:</a:t>
            </a:r>
          </a:p>
          <a:p>
            <a:pPr defTabSz="762000">
              <a:defRPr b="1" sz="1400"/>
            </a:pPr>
            <a:r>
              <a:t>    c0:e0:b7:72:77:17:cf:0c:53:2f:b9:e9:48:de:c2:</a:t>
            </a:r>
          </a:p>
          <a:p>
            <a:pPr defTabSz="762000">
              <a:defRPr b="1" sz="1400"/>
            </a:pPr>
            <a:r>
              <a:t>    70:1c:74:12:8d:04:8d:18:55:af:34:ff:9b:0b:a4:</a:t>
            </a:r>
          </a:p>
          <a:p>
            <a:pPr defTabSz="762000">
              <a:defRPr b="1" sz="1400"/>
            </a:pPr>
            <a:r>
              <a:t>    8a:bb:1d:3b:b9</a:t>
            </a:r>
          </a:p>
          <a:p>
            <a:pPr defTabSz="762000">
              <a:defRPr b="1" sz="1400"/>
            </a:pPr>
            <a:r>
              <a:t>ASN1 OID: secp256k1</a:t>
            </a:r>
          </a:p>
          <a:p>
            <a:pPr defTabSz="762000">
              <a:defRPr b="1" sz="1400"/>
            </a:pPr>
            <a:r>
              <a:t>Field Type: prime-field</a:t>
            </a:r>
          </a:p>
        </p:txBody>
      </p:sp>
      <p:sp>
        <p:nvSpPr>
          <p:cNvPr id="163" name="TextBox 6"/>
          <p:cNvSpPr txBox="1"/>
          <p:nvPr/>
        </p:nvSpPr>
        <p:spPr>
          <a:xfrm>
            <a:off x="4469522" y="1535166"/>
            <a:ext cx="7330967" cy="3954780"/>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p>
            <a:pPr defTabSz="762000">
              <a:defRPr b="1" sz="1400"/>
            </a:pPr>
          </a:p>
          <a:p>
            <a:pPr defTabSz="762000">
              <a:defRPr b="1" sz="1400"/>
            </a:pPr>
            <a:r>
              <a:t>Prime:</a:t>
            </a:r>
          </a:p>
          <a:p>
            <a:pPr defTabSz="762000">
              <a:defRPr b="1" sz="1400"/>
            </a:pPr>
            <a:r>
              <a:t>    00:ff:ff:ff:ff:ff:ff:ff:ff:ff:ff:ff:ff:ff:ff:</a:t>
            </a:r>
          </a:p>
          <a:p>
            <a:pPr defTabSz="762000">
              <a:defRPr b="1" sz="1400"/>
            </a:pPr>
            <a:r>
              <a:t>    ff:ff:ff:ff:ff:ff:ff:ff:ff:ff:ff:ff:ff:fe:ff:</a:t>
            </a:r>
          </a:p>
          <a:p>
            <a:pPr defTabSz="762000">
              <a:defRPr b="1" sz="1400"/>
            </a:pPr>
            <a:r>
              <a:t>    ff:fc:2f</a:t>
            </a:r>
          </a:p>
          <a:p>
            <a:pPr defTabSz="762000">
              <a:defRPr b="1" sz="1400"/>
            </a:pPr>
            <a:r>
              <a:t>A:    0</a:t>
            </a:r>
          </a:p>
          <a:p>
            <a:pPr defTabSz="762000">
              <a:defRPr b="1" sz="1400"/>
            </a:pPr>
            <a:r>
              <a:t>B:    7 (0x7)</a:t>
            </a:r>
          </a:p>
          <a:p>
            <a:pPr defTabSz="762000">
              <a:defRPr b="1" sz="1400"/>
            </a:pPr>
            <a:r>
              <a:t>Generator (uncompressed):</a:t>
            </a:r>
          </a:p>
          <a:p>
            <a:pPr defTabSz="762000">
              <a:defRPr b="1" sz="1400"/>
            </a:pPr>
            <a:r>
              <a:t>    04:79:be:66:7e:f9:dc:bb:ac:55:a0:62:95:ce:87:</a:t>
            </a:r>
          </a:p>
          <a:p>
            <a:pPr defTabSz="762000">
              <a:defRPr b="1" sz="1400"/>
            </a:pPr>
            <a:r>
              <a:t>    0b:07:02:9b:fc:db:2d:ce:28:d9:59:f2:81:5b:16:</a:t>
            </a:r>
          </a:p>
          <a:p>
            <a:pPr defTabSz="762000">
              <a:defRPr b="1" sz="1400"/>
            </a:pPr>
            <a:r>
              <a:t>    f8:17:98:48:3a:da:77:26:a3:c4:65:5d:a4:fb:fc:</a:t>
            </a:r>
          </a:p>
          <a:p>
            <a:pPr defTabSz="762000">
              <a:defRPr b="1" sz="1400"/>
            </a:pPr>
            <a:r>
              <a:t>    0e:11:08:a8:fd:17:b4:48:a6:85:54:19:9c:47:d0:</a:t>
            </a:r>
          </a:p>
          <a:p>
            <a:pPr defTabSz="762000">
              <a:defRPr b="1" sz="1400"/>
            </a:pPr>
            <a:r>
              <a:t>    8f:fb:10:d4:b8</a:t>
            </a:r>
          </a:p>
          <a:p>
            <a:pPr defTabSz="762000">
              <a:defRPr b="1" sz="1400"/>
            </a:pPr>
            <a:r>
              <a:t>Order: </a:t>
            </a:r>
          </a:p>
          <a:p>
            <a:pPr defTabSz="762000">
              <a:defRPr b="1" sz="1400"/>
            </a:pPr>
            <a:r>
              <a:t>    00:ff:ff:ff:ff:ff:ff:ff:ff:ff:ff:ff:ff:ff:ff:</a:t>
            </a:r>
          </a:p>
          <a:p>
            <a:pPr defTabSz="762000">
              <a:defRPr b="1" sz="1400"/>
            </a:pPr>
            <a:r>
              <a:t>    ff:fe:ba:ae:dc:e6:af:48:a0:3b:bf:d2:5e:8c:d0:</a:t>
            </a:r>
          </a:p>
          <a:p>
            <a:pPr defTabSz="762000">
              <a:defRPr b="1" sz="1400"/>
            </a:pPr>
            <a:r>
              <a:t>    36:41:41</a:t>
            </a:r>
          </a:p>
          <a:p>
            <a:pPr defTabSz="762000">
              <a:defRPr b="1" sz="1400"/>
            </a:pPr>
            <a:r>
              <a:t>Cofactor:  1 (0x1)</a:t>
            </a:r>
          </a:p>
        </p:txBody>
      </p:sp>
      <p:sp>
        <p:nvSpPr>
          <p:cNvPr id="164" name="TextBox 7"/>
          <p:cNvSpPr txBox="1"/>
          <p:nvPr/>
        </p:nvSpPr>
        <p:spPr>
          <a:xfrm>
            <a:off x="230570" y="4925479"/>
            <a:ext cx="3572861" cy="284480"/>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p>
            <a:pPr defTabSz="762000">
              <a:defRPr sz="1400"/>
            </a:pPr>
            <a:r>
              <a:t>Y</a:t>
            </a:r>
            <a:r>
              <a:rPr baseline="29428"/>
              <a:t>2</a:t>
            </a:r>
            <a:r>
              <a:t> == X</a:t>
            </a:r>
            <a:r>
              <a:rPr baseline="29428"/>
              <a:t>3</a:t>
            </a:r>
            <a:r>
              <a:t> + ax + b) mod p</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Shape 345"/>
          <p:cNvSpPr txBox="1"/>
          <p:nvPr>
            <p:ph type="title"/>
          </p:nvPr>
        </p:nvSpPr>
        <p:spPr>
          <a:prstGeom prst="rect">
            <a:avLst/>
          </a:prstGeom>
        </p:spPr>
        <p:txBody>
          <a:bodyPr/>
          <a:lstStyle/>
          <a:p>
            <a:pPr/>
            <a:r>
              <a:t>ECDH</a:t>
            </a:r>
          </a:p>
        </p:txBody>
      </p:sp>
      <p:sp>
        <p:nvSpPr>
          <p:cNvPr id="167" name="Text Placeholder 1"/>
          <p:cNvSpPr txBox="1"/>
          <p:nvPr>
            <p:ph type="body" idx="1"/>
          </p:nvPr>
        </p:nvSpPr>
        <p:spPr>
          <a:prstGeom prst="rect">
            <a:avLst/>
          </a:prstGeom>
        </p:spPr>
        <p:txBody>
          <a:bodyPr/>
          <a:lstStyle/>
          <a:p>
            <a:pPr/>
          </a:p>
        </p:txBody>
      </p:sp>
      <p:pic>
        <p:nvPicPr>
          <p:cNvPr id="168" name="Picture 3" descr="Picture 3"/>
          <p:cNvPicPr>
            <a:picLocks noChangeAspect="1"/>
          </p:cNvPicPr>
          <p:nvPr/>
        </p:nvPicPr>
        <p:blipFill>
          <a:blip r:embed="rId2">
            <a:extLst/>
          </a:blip>
          <a:stretch>
            <a:fillRect/>
          </a:stretch>
        </p:blipFill>
        <p:spPr>
          <a:xfrm>
            <a:off x="971550" y="457200"/>
            <a:ext cx="7458075" cy="4972050"/>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Elliptic Curve Diffie Hellman (ECDH)"/>
          <p:cNvSpPr txBox="1"/>
          <p:nvPr>
            <p:ph type="title" idx="4294967295"/>
          </p:nvPr>
        </p:nvSpPr>
        <p:spPr>
          <a:xfrm>
            <a:off x="-34926" y="19049"/>
            <a:ext cx="8710615" cy="649290"/>
          </a:xfrm>
          <a:prstGeom prst="rect">
            <a:avLst/>
          </a:prstGeom>
        </p:spPr>
        <p:txBody>
          <a:bodyPr lIns="45718" tIns="45718" rIns="45718" bIns="45718">
            <a:normAutofit fontScale="100000" lnSpcReduction="0"/>
          </a:bodyPr>
          <a:lstStyle>
            <a:lvl1pPr algn="l" defTabSz="749808">
              <a:defRPr sz="3600">
                <a:solidFill>
                  <a:srgbClr val="C00000"/>
                </a:solidFill>
              </a:defRPr>
            </a:lvl1pPr>
          </a:lstStyle>
          <a:p>
            <a:pPr/>
            <a:r>
              <a:t>Elliptic Curve Diffie Hellman (ECDH)</a:t>
            </a:r>
          </a:p>
        </p:txBody>
      </p:sp>
      <p:pic>
        <p:nvPicPr>
          <p:cNvPr id="171" name="image.png" descr="image.png"/>
          <p:cNvPicPr>
            <a:picLocks noChangeAspect="1"/>
          </p:cNvPicPr>
          <p:nvPr/>
        </p:nvPicPr>
        <p:blipFill>
          <a:blip r:embed="rId2">
            <a:extLst/>
          </a:blip>
          <a:stretch>
            <a:fillRect/>
          </a:stretch>
        </p:blipFill>
        <p:spPr>
          <a:xfrm>
            <a:off x="1547812" y="1201737"/>
            <a:ext cx="5646738" cy="4357688"/>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Elliptic Curve Diffie Hellman (ECDH)"/>
          <p:cNvSpPr txBox="1"/>
          <p:nvPr>
            <p:ph type="title" idx="4294967295"/>
          </p:nvPr>
        </p:nvSpPr>
        <p:spPr>
          <a:xfrm>
            <a:off x="-34926" y="19049"/>
            <a:ext cx="8710615" cy="649290"/>
          </a:xfrm>
          <a:prstGeom prst="rect">
            <a:avLst/>
          </a:prstGeom>
        </p:spPr>
        <p:txBody>
          <a:bodyPr lIns="45718" tIns="45718" rIns="45718" bIns="45718">
            <a:normAutofit fontScale="100000" lnSpcReduction="0"/>
          </a:bodyPr>
          <a:lstStyle>
            <a:lvl1pPr algn="l" defTabSz="749808">
              <a:defRPr sz="3600">
                <a:solidFill>
                  <a:srgbClr val="C00000"/>
                </a:solidFill>
              </a:defRPr>
            </a:lvl1pPr>
          </a:lstStyle>
          <a:p>
            <a:pPr/>
            <a:r>
              <a:t>Elliptic Curve Diffie Hellman (ECDH)</a:t>
            </a:r>
          </a:p>
        </p:txBody>
      </p:sp>
      <p:pic>
        <p:nvPicPr>
          <p:cNvPr id="174" name="image.png" descr="image.png"/>
          <p:cNvPicPr>
            <a:picLocks noChangeAspect="1"/>
          </p:cNvPicPr>
          <p:nvPr/>
        </p:nvPicPr>
        <p:blipFill>
          <a:blip r:embed="rId2">
            <a:extLst/>
          </a:blip>
          <a:stretch>
            <a:fillRect/>
          </a:stretch>
        </p:blipFill>
        <p:spPr>
          <a:xfrm>
            <a:off x="1547812" y="1201737"/>
            <a:ext cx="5646738" cy="4357688"/>
          </a:xfrm>
          <a:prstGeom prst="rect">
            <a:avLst/>
          </a:prstGeom>
          <a:ln w="12700">
            <a:miter lim="400000"/>
          </a:ln>
        </p:spPr>
      </p:pic>
      <p:grpSp>
        <p:nvGrpSpPr>
          <p:cNvPr id="177" name="image.png"/>
          <p:cNvGrpSpPr/>
          <p:nvPr/>
        </p:nvGrpSpPr>
        <p:grpSpPr>
          <a:xfrm>
            <a:off x="284161" y="874711"/>
            <a:ext cx="8836027" cy="4692653"/>
            <a:chOff x="0" y="0"/>
            <a:chExt cx="8836025" cy="4692651"/>
          </a:xfrm>
        </p:grpSpPr>
        <p:pic>
          <p:nvPicPr>
            <p:cNvPr id="175" name="image.png" descr="image.png"/>
            <p:cNvPicPr>
              <a:picLocks noChangeAspect="1"/>
            </p:cNvPicPr>
            <p:nvPr/>
          </p:nvPicPr>
          <p:blipFill>
            <a:blip r:embed="rId3">
              <a:extLst/>
            </a:blip>
            <a:stretch>
              <a:fillRect/>
            </a:stretch>
          </p:blipFill>
          <p:spPr>
            <a:xfrm>
              <a:off x="203200" y="203200"/>
              <a:ext cx="8429626" cy="4248152"/>
            </a:xfrm>
            <a:prstGeom prst="rect">
              <a:avLst/>
            </a:prstGeom>
            <a:ln w="12700" cap="flat">
              <a:noFill/>
              <a:miter lim="400000"/>
            </a:ln>
            <a:effectLst/>
          </p:spPr>
        </p:pic>
        <p:pic>
          <p:nvPicPr>
            <p:cNvPr id="176" name="image.png" descr="image.png"/>
            <p:cNvPicPr>
              <a:picLocks noChangeAspect="1"/>
            </p:cNvPicPr>
            <p:nvPr/>
          </p:nvPicPr>
          <p:blipFill>
            <a:blip r:embed="rId4">
              <a:extLst/>
            </a:blip>
            <a:stretch>
              <a:fillRect/>
            </a:stretch>
          </p:blipFill>
          <p:spPr>
            <a:xfrm>
              <a:off x="0" y="-1"/>
              <a:ext cx="8836026" cy="4692653"/>
            </a:xfrm>
            <a:prstGeom prst="rect">
              <a:avLst/>
            </a:prstGeom>
            <a:ln w="12700" cap="flat">
              <a:noFill/>
              <a:miter lim="400000"/>
            </a:ln>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177"/>
                                        </p:tgtEl>
                                        <p:attrNameLst>
                                          <p:attrName>style.visibility</p:attrName>
                                        </p:attrNameLst>
                                      </p:cBhvr>
                                      <p:to>
                                        <p:strVal val="visible"/>
                                      </p:to>
                                    </p:set>
                                    <p:anim calcmode="lin" valueType="num">
                                      <p:cBhvr>
                                        <p:cTn id="7" dur="1000" fill="hold"/>
                                        <p:tgtEl>
                                          <p:spTgt spid="177"/>
                                        </p:tgtEl>
                                        <p:attrNameLst>
                                          <p:attrName>ppt_x</p:attrName>
                                        </p:attrNameLst>
                                      </p:cBhvr>
                                      <p:tavLst>
                                        <p:tav tm="0">
                                          <p:val>
                                            <p:strVal val="0-#ppt_w/2"/>
                                          </p:val>
                                        </p:tav>
                                        <p:tav tm="100000">
                                          <p:val>
                                            <p:strVal val="#ppt_x"/>
                                          </p:val>
                                        </p:tav>
                                      </p:tavLst>
                                    </p:anim>
                                    <p:anim calcmode="lin" valueType="num">
                                      <p:cBhvr>
                                        <p:cTn id="8" dur="1000" fill="hold"/>
                                        <p:tgtEl>
                                          <p:spTgt spid="17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7" grpId="1"/>
    </p:bld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Unit 5: Key Exchange  Diffie-Hellman Diffie-Hellman Weaknesses…"/>
          <p:cNvSpPr txBox="1"/>
          <p:nvPr>
            <p:ph type="title" idx="4294967295"/>
          </p:nvPr>
        </p:nvSpPr>
        <p:spPr>
          <a:xfrm>
            <a:off x="366712" y="379114"/>
            <a:ext cx="5327651" cy="4245572"/>
          </a:xfrm>
          <a:prstGeom prst="rect">
            <a:avLst/>
          </a:prstGeom>
        </p:spPr>
        <p:txBody>
          <a:bodyPr>
            <a:normAutofit fontScale="100000" lnSpcReduction="0"/>
          </a:bodyPr>
          <a:lstStyle/>
          <a:p>
            <a:pPr algn="l" defTabSz="813816">
              <a:defRPr b="1" sz="3916">
                <a:solidFill>
                  <a:srgbClr val="C00000"/>
                </a:solidFill>
              </a:defRPr>
            </a:pPr>
            <a:r>
              <a:t>Unit 5: Key Exchange</a:t>
            </a:r>
            <a:br/>
            <a:br/>
            <a:r>
              <a:rPr b="0" sz="1779"/>
              <a:t>Diffie-Hellman</a:t>
            </a:r>
            <a:br>
              <a:rPr b="0" sz="1779"/>
            </a:br>
            <a:r>
              <a:rPr b="0" sz="1779"/>
              <a:t>Diffie-Hellman Weaknesses</a:t>
            </a:r>
            <a:endParaRPr b="0" sz="1779"/>
          </a:p>
          <a:p>
            <a:pPr algn="l" defTabSz="813816">
              <a:defRPr b="1" sz="3916">
                <a:solidFill>
                  <a:srgbClr val="C00000"/>
                </a:solidFill>
              </a:defRPr>
            </a:pPr>
            <a:r>
              <a:rPr b="0" sz="1779"/>
              <a:t>Elliptic Curve Diffie-Hellman (ECDH)</a:t>
            </a:r>
            <a:br>
              <a:rPr b="0" sz="1779"/>
            </a:br>
            <a:r>
              <a:rPr sz="1779"/>
              <a:t>Passing Key Using Public Key</a:t>
            </a:r>
            <a:endParaRPr b="0" sz="1779"/>
          </a:p>
          <a:p>
            <a:pPr algn="l" defTabSz="813816">
              <a:defRPr b="1" sz="3916">
                <a:solidFill>
                  <a:srgbClr val="C00000"/>
                </a:solidFill>
              </a:defRPr>
            </a:pPr>
            <a:r>
              <a:rPr b="0" sz="1779"/>
              <a:t>Key Distribution Centre (KDC)</a:t>
            </a:r>
            <a:br>
              <a:rPr b="0" sz="1779"/>
            </a:br>
            <a:br>
              <a:rPr b="0" sz="1779"/>
            </a:br>
            <a:r>
              <a:rPr sz="2670">
                <a:solidFill>
                  <a:srgbClr val="000000"/>
                </a:solidFill>
              </a:rPr>
              <a:t>Prof Bill Buchanan OBE</a:t>
            </a:r>
            <a:br>
              <a:rPr sz="2670">
                <a:solidFill>
                  <a:srgbClr val="000000"/>
                </a:solidFill>
              </a:rPr>
            </a:br>
            <a:r>
              <a:rPr b="0" sz="1779"/>
              <a:t>http://asecuritysite.com/crypto05</a:t>
            </a:r>
            <a:br>
              <a:rPr b="0" sz="1779"/>
            </a:br>
            <a:r>
              <a:rPr b="0" sz="1779"/>
              <a:t>http://asecuritysite.com/encryption</a:t>
            </a:r>
            <a:br>
              <a:rPr b="0" sz="1779"/>
            </a:br>
          </a:p>
        </p:txBody>
      </p:sp>
      <p:pic>
        <p:nvPicPr>
          <p:cNvPr id="180" name="image.jpeg" descr="image.jpeg"/>
          <p:cNvPicPr>
            <a:picLocks noChangeAspect="1"/>
          </p:cNvPicPr>
          <p:nvPr/>
        </p:nvPicPr>
        <p:blipFill>
          <a:blip r:embed="rId2">
            <a:extLst/>
          </a:blip>
          <a:stretch>
            <a:fillRect/>
          </a:stretch>
        </p:blipFill>
        <p:spPr>
          <a:xfrm>
            <a:off x="6011862" y="581025"/>
            <a:ext cx="2305051" cy="3473450"/>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Title"/>
          <p:cNvSpPr txBox="1"/>
          <p:nvPr>
            <p:ph type="title" idx="4294967295"/>
          </p:nvPr>
        </p:nvSpPr>
        <p:spPr>
          <a:xfrm>
            <a:off x="457200" y="228600"/>
            <a:ext cx="8229600" cy="952500"/>
          </a:xfrm>
          <a:prstGeom prst="rect">
            <a:avLst/>
          </a:prstGeom>
        </p:spPr>
        <p:txBody>
          <a:bodyPr>
            <a:normAutofit fontScale="100000" lnSpcReduction="0"/>
          </a:bodyPr>
          <a:lstStyle/>
          <a:p>
            <a:pPr/>
          </a:p>
        </p:txBody>
      </p:sp>
      <p:sp>
        <p:nvSpPr>
          <p:cNvPr id="183" name="Body"/>
          <p:cNvSpPr txBox="1"/>
          <p:nvPr>
            <p:ph type="body" idx="4294967295"/>
          </p:nvPr>
        </p:nvSpPr>
        <p:spPr>
          <a:xfrm>
            <a:off x="457200" y="1333500"/>
            <a:ext cx="8229600" cy="3771900"/>
          </a:xfrm>
          <a:prstGeom prst="rect">
            <a:avLst/>
          </a:prstGeom>
        </p:spPr>
        <p:txBody>
          <a:bodyPr>
            <a:normAutofit fontScale="100000" lnSpcReduction="0"/>
          </a:bodyPr>
          <a:lstStyle/>
          <a:p>
            <a:pPr>
              <a:buChar char="•"/>
            </a:pPr>
          </a:p>
        </p:txBody>
      </p:sp>
      <p:pic>
        <p:nvPicPr>
          <p:cNvPr id="184" name="image.tif" descr="image.tif"/>
          <p:cNvPicPr>
            <a:picLocks noChangeAspect="1"/>
          </p:cNvPicPr>
          <p:nvPr/>
        </p:nvPicPr>
        <p:blipFill>
          <a:blip r:embed="rId2">
            <a:extLst/>
          </a:blip>
          <a:stretch>
            <a:fillRect/>
          </a:stretch>
        </p:blipFill>
        <p:spPr>
          <a:xfrm>
            <a:off x="611187" y="490537"/>
            <a:ext cx="6732588" cy="5200651"/>
          </a:xfrm>
          <a:prstGeom prst="rect">
            <a:avLst/>
          </a:prstGeom>
          <a:ln w="12700">
            <a:miter lim="400000"/>
          </a:ln>
        </p:spPr>
      </p:pic>
      <p:sp>
        <p:nvSpPr>
          <p:cNvPr id="185" name="Key Exchange with Public Key"/>
          <p:cNvSpPr txBox="1"/>
          <p:nvPr/>
        </p:nvSpPr>
        <p:spPr>
          <a:xfrm>
            <a:off x="-31750" y="73342"/>
            <a:ext cx="8229600" cy="396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b="1" sz="2000">
                <a:solidFill>
                  <a:srgbClr val="C00000"/>
                </a:solidFill>
              </a:defRPr>
            </a:lvl1pPr>
          </a:lstStyle>
          <a:p>
            <a:pPr/>
            <a:r>
              <a:t>Key Exchange with Public Key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Unit 5: Key Exchange  Diffie-Hellman Diffie-Hellman Weaknesses…"/>
          <p:cNvSpPr txBox="1"/>
          <p:nvPr>
            <p:ph type="title" idx="4294967295"/>
          </p:nvPr>
        </p:nvSpPr>
        <p:spPr>
          <a:xfrm>
            <a:off x="366712" y="379114"/>
            <a:ext cx="5327651" cy="4245572"/>
          </a:xfrm>
          <a:prstGeom prst="rect">
            <a:avLst/>
          </a:prstGeom>
        </p:spPr>
        <p:txBody>
          <a:bodyPr>
            <a:normAutofit fontScale="100000" lnSpcReduction="0"/>
          </a:bodyPr>
          <a:lstStyle/>
          <a:p>
            <a:pPr algn="l" defTabSz="813816">
              <a:defRPr b="1" sz="3916">
                <a:solidFill>
                  <a:srgbClr val="C00000"/>
                </a:solidFill>
              </a:defRPr>
            </a:pPr>
            <a:r>
              <a:t>Unit 5: Key Exchange</a:t>
            </a:r>
            <a:br/>
            <a:br/>
            <a:r>
              <a:rPr b="0" sz="1779"/>
              <a:t>Diffie-Hellman</a:t>
            </a:r>
            <a:br>
              <a:rPr b="0" sz="1779"/>
            </a:br>
            <a:r>
              <a:rPr b="0" sz="1779"/>
              <a:t>Diffie-Hellman Weaknesses</a:t>
            </a:r>
            <a:endParaRPr b="0" sz="1779"/>
          </a:p>
          <a:p>
            <a:pPr algn="l" defTabSz="813816">
              <a:defRPr b="1" sz="3916">
                <a:solidFill>
                  <a:srgbClr val="C00000"/>
                </a:solidFill>
              </a:defRPr>
            </a:pPr>
            <a:r>
              <a:rPr b="0" sz="1779"/>
              <a:t>Elliptic Curve Diffie-Hellman (ECDH)</a:t>
            </a:r>
            <a:br>
              <a:rPr b="0" sz="1779"/>
            </a:br>
            <a:r>
              <a:rPr b="0" sz="1779"/>
              <a:t>Passing Key Using Public Key</a:t>
            </a:r>
            <a:endParaRPr b="0" sz="1779"/>
          </a:p>
          <a:p>
            <a:pPr algn="l" defTabSz="813816">
              <a:defRPr b="1" sz="3916">
                <a:solidFill>
                  <a:srgbClr val="C00000"/>
                </a:solidFill>
              </a:defRPr>
            </a:pPr>
            <a:r>
              <a:rPr sz="1779"/>
              <a:t>Key Distribution Centre (KDC)</a:t>
            </a:r>
            <a:br>
              <a:rPr b="0" sz="1779"/>
            </a:br>
            <a:br>
              <a:rPr b="0" sz="1779"/>
            </a:br>
            <a:r>
              <a:rPr sz="2670">
                <a:solidFill>
                  <a:srgbClr val="000000"/>
                </a:solidFill>
              </a:rPr>
              <a:t>Prof Bill Buchanan OBE</a:t>
            </a:r>
            <a:br>
              <a:rPr sz="2670">
                <a:solidFill>
                  <a:srgbClr val="000000"/>
                </a:solidFill>
              </a:rPr>
            </a:br>
            <a:r>
              <a:rPr b="0" sz="1779"/>
              <a:t>http://asecuritysite.com/crypto05</a:t>
            </a:r>
            <a:br>
              <a:rPr b="0" sz="1779"/>
            </a:br>
            <a:r>
              <a:rPr b="0" sz="1779"/>
              <a:t>http://asecuritysite.com/encryption</a:t>
            </a:r>
            <a:br>
              <a:rPr b="0" sz="1779"/>
            </a:br>
          </a:p>
        </p:txBody>
      </p:sp>
      <p:pic>
        <p:nvPicPr>
          <p:cNvPr id="188" name="image.jpeg" descr="image.jpeg"/>
          <p:cNvPicPr>
            <a:picLocks noChangeAspect="1"/>
          </p:cNvPicPr>
          <p:nvPr/>
        </p:nvPicPr>
        <p:blipFill>
          <a:blip r:embed="rId2">
            <a:extLst/>
          </a:blip>
          <a:stretch>
            <a:fillRect/>
          </a:stretch>
        </p:blipFill>
        <p:spPr>
          <a:xfrm>
            <a:off x="6011862" y="581025"/>
            <a:ext cx="2305051" cy="3473450"/>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Shape 345"/>
          <p:cNvSpPr txBox="1"/>
          <p:nvPr>
            <p:ph type="title"/>
          </p:nvPr>
        </p:nvSpPr>
        <p:spPr>
          <a:prstGeom prst="rect">
            <a:avLst/>
          </a:prstGeom>
        </p:spPr>
        <p:txBody>
          <a:bodyPr/>
          <a:lstStyle/>
          <a:p>
            <a:pPr/>
            <a:r>
              <a:t>Trust Infrastructures</a:t>
            </a:r>
          </a:p>
        </p:txBody>
      </p:sp>
      <p:pic>
        <p:nvPicPr>
          <p:cNvPr id="191" name="Picture 2" descr="Picture 2"/>
          <p:cNvPicPr>
            <a:picLocks noChangeAspect="1"/>
          </p:cNvPicPr>
          <p:nvPr/>
        </p:nvPicPr>
        <p:blipFill>
          <a:blip r:embed="rId2">
            <a:extLst/>
          </a:blip>
          <a:stretch>
            <a:fillRect/>
          </a:stretch>
        </p:blipFill>
        <p:spPr>
          <a:xfrm>
            <a:off x="1801905" y="976626"/>
            <a:ext cx="6556283" cy="445262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Shape 345"/>
          <p:cNvSpPr txBox="1"/>
          <p:nvPr>
            <p:ph type="title"/>
          </p:nvPr>
        </p:nvSpPr>
        <p:spPr>
          <a:prstGeom prst="rect">
            <a:avLst/>
          </a:prstGeom>
        </p:spPr>
        <p:txBody>
          <a:bodyPr/>
          <a:lstStyle/>
          <a:p>
            <a:pPr/>
            <a:r>
              <a:t>Trust Infrastructures</a:t>
            </a:r>
          </a:p>
        </p:txBody>
      </p:sp>
      <p:pic>
        <p:nvPicPr>
          <p:cNvPr id="194" name="Picture 1" descr="Picture 1"/>
          <p:cNvPicPr>
            <a:picLocks noChangeAspect="1"/>
          </p:cNvPicPr>
          <p:nvPr/>
        </p:nvPicPr>
        <p:blipFill>
          <a:blip r:embed="rId2">
            <a:extLst/>
          </a:blip>
          <a:stretch>
            <a:fillRect/>
          </a:stretch>
        </p:blipFill>
        <p:spPr>
          <a:xfrm>
            <a:off x="3943350" y="285750"/>
            <a:ext cx="4507191" cy="514350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5" name="Image" descr="Image"/>
          <p:cNvPicPr>
            <a:picLocks noChangeAspect="1"/>
          </p:cNvPicPr>
          <p:nvPr/>
        </p:nvPicPr>
        <p:blipFill>
          <a:blip r:embed="rId2">
            <a:extLst/>
          </a:blip>
          <a:stretch>
            <a:fillRect/>
          </a:stretch>
        </p:blipFill>
        <p:spPr>
          <a:xfrm>
            <a:off x="80870" y="2443010"/>
            <a:ext cx="1637021" cy="2250220"/>
          </a:xfrm>
          <a:prstGeom prst="rect">
            <a:avLst/>
          </a:prstGeom>
          <a:ln w="12700">
            <a:miter lim="400000"/>
          </a:ln>
        </p:spPr>
      </p:pic>
      <p:grpSp>
        <p:nvGrpSpPr>
          <p:cNvPr id="58" name="Image"/>
          <p:cNvGrpSpPr/>
          <p:nvPr/>
        </p:nvGrpSpPr>
        <p:grpSpPr>
          <a:xfrm>
            <a:off x="1509975" y="1108006"/>
            <a:ext cx="6244433" cy="4039160"/>
            <a:chOff x="0" y="0"/>
            <a:chExt cx="6244432" cy="4039159"/>
          </a:xfrm>
        </p:grpSpPr>
        <p:pic>
          <p:nvPicPr>
            <p:cNvPr id="57" name="Image" descr="Image"/>
            <p:cNvPicPr>
              <a:picLocks noChangeAspect="1"/>
            </p:cNvPicPr>
            <p:nvPr/>
          </p:nvPicPr>
          <p:blipFill>
            <a:blip r:embed="rId3">
              <a:extLst/>
            </a:blip>
            <a:stretch>
              <a:fillRect/>
            </a:stretch>
          </p:blipFill>
          <p:spPr>
            <a:xfrm>
              <a:off x="76200" y="76200"/>
              <a:ext cx="6092033" cy="3874060"/>
            </a:xfrm>
            <a:prstGeom prst="rect">
              <a:avLst/>
            </a:prstGeom>
            <a:ln>
              <a:noFill/>
            </a:ln>
            <a:effectLst/>
          </p:spPr>
        </p:pic>
        <p:pic>
          <p:nvPicPr>
            <p:cNvPr id="56" name="Image" descr="Image"/>
            <p:cNvPicPr>
              <a:picLocks noChangeAspect="0"/>
            </p:cNvPicPr>
            <p:nvPr/>
          </p:nvPicPr>
          <p:blipFill>
            <a:blip r:embed="rId4">
              <a:extLst/>
            </a:blip>
            <a:stretch>
              <a:fillRect/>
            </a:stretch>
          </p:blipFill>
          <p:spPr>
            <a:xfrm>
              <a:off x="0" y="0"/>
              <a:ext cx="6244433" cy="4039160"/>
            </a:xfrm>
            <a:prstGeom prst="rect">
              <a:avLst/>
            </a:prstGeom>
            <a:effectLst/>
          </p:spPr>
        </p:pic>
      </p:grpSp>
      <p:sp>
        <p:nvSpPr>
          <p:cNvPr id="59" name="Crypto Wars"/>
          <p:cNvSpPr txBox="1"/>
          <p:nvPr>
            <p:ph type="title"/>
          </p:nvPr>
        </p:nvSpPr>
        <p:spPr>
          <a:xfrm>
            <a:off x="57608" y="315227"/>
            <a:ext cx="4436270" cy="365457"/>
          </a:xfrm>
          <a:prstGeom prst="rect">
            <a:avLst/>
          </a:prstGeom>
        </p:spPr>
        <p:txBody>
          <a:bodyPr/>
          <a:lstStyle>
            <a:lvl1pPr defTabSz="701040">
              <a:defRPr sz="2576"/>
            </a:lvl1pPr>
          </a:lstStyle>
          <a:p>
            <a:pPr/>
            <a:r>
              <a:t>Crypto Wars</a:t>
            </a:r>
          </a:p>
        </p:txBody>
      </p:sp>
      <p:grpSp>
        <p:nvGrpSpPr>
          <p:cNvPr id="62" name="Screen Shot 2017-10-11 at 21.25.14.png"/>
          <p:cNvGrpSpPr/>
          <p:nvPr/>
        </p:nvGrpSpPr>
        <p:grpSpPr>
          <a:xfrm>
            <a:off x="1260235" y="1099720"/>
            <a:ext cx="3615340" cy="3521563"/>
            <a:chOff x="0" y="0"/>
            <a:chExt cx="3615339" cy="3521562"/>
          </a:xfrm>
        </p:grpSpPr>
        <p:pic>
          <p:nvPicPr>
            <p:cNvPr id="61" name="Screen Shot 2017-10-11 at 21.25.14.png" descr="Screen Shot 2017-10-11 at 21.25.14.png"/>
            <p:cNvPicPr>
              <a:picLocks noChangeAspect="1"/>
            </p:cNvPicPr>
            <p:nvPr/>
          </p:nvPicPr>
          <p:blipFill>
            <a:blip r:embed="rId5">
              <a:extLst/>
            </a:blip>
            <a:stretch>
              <a:fillRect/>
            </a:stretch>
          </p:blipFill>
          <p:spPr>
            <a:xfrm>
              <a:off x="50800" y="50800"/>
              <a:ext cx="3513740" cy="3407263"/>
            </a:xfrm>
            <a:prstGeom prst="rect">
              <a:avLst/>
            </a:prstGeom>
            <a:ln>
              <a:noFill/>
            </a:ln>
            <a:effectLst/>
          </p:spPr>
        </p:pic>
        <p:pic>
          <p:nvPicPr>
            <p:cNvPr id="60" name="Screen Shot 2017-10-11 at 21.25.14.png" descr="Screen Shot 2017-10-11 at 21.25.14.png"/>
            <p:cNvPicPr>
              <a:picLocks noChangeAspect="0"/>
            </p:cNvPicPr>
            <p:nvPr/>
          </p:nvPicPr>
          <p:blipFill>
            <a:blip r:embed="rId6">
              <a:extLst/>
            </a:blip>
            <a:stretch>
              <a:fillRect/>
            </a:stretch>
          </p:blipFill>
          <p:spPr>
            <a:xfrm>
              <a:off x="0" y="0"/>
              <a:ext cx="3615340" cy="3521563"/>
            </a:xfrm>
            <a:prstGeom prst="rect">
              <a:avLst/>
            </a:prstGeom>
            <a:effectLst/>
          </p:spPr>
        </p:pic>
      </p:grpSp>
      <p:grpSp>
        <p:nvGrpSpPr>
          <p:cNvPr id="65" name="Screen Shot 2017-10-11 at 21.26.41.png"/>
          <p:cNvGrpSpPr/>
          <p:nvPr/>
        </p:nvGrpSpPr>
        <p:grpSpPr>
          <a:xfrm>
            <a:off x="4099718" y="2099468"/>
            <a:ext cx="2230439" cy="1507333"/>
            <a:chOff x="0" y="0"/>
            <a:chExt cx="2230437" cy="1507331"/>
          </a:xfrm>
        </p:grpSpPr>
        <p:pic>
          <p:nvPicPr>
            <p:cNvPr id="64" name="Screen Shot 2017-10-11 at 21.26.41.png" descr="Screen Shot 2017-10-11 at 21.26.41.png"/>
            <p:cNvPicPr>
              <a:picLocks noChangeAspect="1"/>
            </p:cNvPicPr>
            <p:nvPr/>
          </p:nvPicPr>
          <p:blipFill>
            <a:blip r:embed="rId7">
              <a:extLst/>
            </a:blip>
            <a:stretch>
              <a:fillRect/>
            </a:stretch>
          </p:blipFill>
          <p:spPr>
            <a:xfrm>
              <a:off x="50800" y="50800"/>
              <a:ext cx="2128838" cy="1393032"/>
            </a:xfrm>
            <a:prstGeom prst="rect">
              <a:avLst/>
            </a:prstGeom>
            <a:ln>
              <a:noFill/>
            </a:ln>
            <a:effectLst/>
          </p:spPr>
        </p:pic>
        <p:pic>
          <p:nvPicPr>
            <p:cNvPr id="63" name="Screen Shot 2017-10-11 at 21.26.41.png" descr="Screen Shot 2017-10-11 at 21.26.41.png"/>
            <p:cNvPicPr>
              <a:picLocks noChangeAspect="0"/>
            </p:cNvPicPr>
            <p:nvPr/>
          </p:nvPicPr>
          <p:blipFill>
            <a:blip r:embed="rId8">
              <a:extLst/>
            </a:blip>
            <a:stretch>
              <a:fillRect/>
            </a:stretch>
          </p:blipFill>
          <p:spPr>
            <a:xfrm>
              <a:off x="0" y="0"/>
              <a:ext cx="2230438" cy="1507332"/>
            </a:xfrm>
            <a:prstGeom prst="rect">
              <a:avLst/>
            </a:prstGeom>
            <a:effectLst/>
          </p:spPr>
        </p:pic>
      </p:grpSp>
      <p:grpSp>
        <p:nvGrpSpPr>
          <p:cNvPr id="68" name="Screen Shot 2017-10-11 at 22.13.16.png"/>
          <p:cNvGrpSpPr/>
          <p:nvPr/>
        </p:nvGrpSpPr>
        <p:grpSpPr>
          <a:xfrm>
            <a:off x="1665648" y="983257"/>
            <a:ext cx="4059238" cy="3750470"/>
            <a:chOff x="0" y="0"/>
            <a:chExt cx="4059237" cy="3750468"/>
          </a:xfrm>
        </p:grpSpPr>
        <p:pic>
          <p:nvPicPr>
            <p:cNvPr id="67" name="Screen Shot 2017-10-11 at 22.13.16.png" descr="Screen Shot 2017-10-11 at 22.13.16.png"/>
            <p:cNvPicPr>
              <a:picLocks noChangeAspect="1"/>
            </p:cNvPicPr>
            <p:nvPr/>
          </p:nvPicPr>
          <p:blipFill>
            <a:blip r:embed="rId9">
              <a:extLst/>
            </a:blip>
            <a:stretch>
              <a:fillRect/>
            </a:stretch>
          </p:blipFill>
          <p:spPr>
            <a:xfrm>
              <a:off x="50800" y="50800"/>
              <a:ext cx="3957638" cy="3636169"/>
            </a:xfrm>
            <a:prstGeom prst="rect">
              <a:avLst/>
            </a:prstGeom>
            <a:ln>
              <a:noFill/>
            </a:ln>
            <a:effectLst/>
          </p:spPr>
        </p:pic>
        <p:pic>
          <p:nvPicPr>
            <p:cNvPr id="66" name="Screen Shot 2017-10-11 at 22.13.16.png" descr="Screen Shot 2017-10-11 at 22.13.16.png"/>
            <p:cNvPicPr>
              <a:picLocks noChangeAspect="0"/>
            </p:cNvPicPr>
            <p:nvPr/>
          </p:nvPicPr>
          <p:blipFill>
            <a:blip r:embed="rId10">
              <a:extLst/>
            </a:blip>
            <a:stretch>
              <a:fillRect/>
            </a:stretch>
          </p:blipFill>
          <p:spPr>
            <a:xfrm>
              <a:off x="0" y="0"/>
              <a:ext cx="4059238" cy="3750469"/>
            </a:xfrm>
            <a:prstGeom prst="rect">
              <a:avLst/>
            </a:prstGeom>
            <a:effectLst/>
          </p:spPr>
        </p:pic>
      </p:grpSp>
      <p:grpSp>
        <p:nvGrpSpPr>
          <p:cNvPr id="71" name="Screen Shot 2017-10-11 at 22.14.00.png"/>
          <p:cNvGrpSpPr/>
          <p:nvPr/>
        </p:nvGrpSpPr>
        <p:grpSpPr>
          <a:xfrm>
            <a:off x="1795740" y="798231"/>
            <a:ext cx="3799054" cy="3750470"/>
            <a:chOff x="0" y="0"/>
            <a:chExt cx="3799052" cy="3750468"/>
          </a:xfrm>
        </p:grpSpPr>
        <p:pic>
          <p:nvPicPr>
            <p:cNvPr id="70" name="Screen Shot 2017-10-11 at 22.14.00.png" descr="Screen Shot 2017-10-11 at 22.14.00.png"/>
            <p:cNvPicPr>
              <a:picLocks noChangeAspect="1"/>
            </p:cNvPicPr>
            <p:nvPr/>
          </p:nvPicPr>
          <p:blipFill>
            <a:blip r:embed="rId11">
              <a:extLst/>
            </a:blip>
            <a:stretch>
              <a:fillRect/>
            </a:stretch>
          </p:blipFill>
          <p:spPr>
            <a:xfrm>
              <a:off x="50800" y="50800"/>
              <a:ext cx="3697453" cy="3636169"/>
            </a:xfrm>
            <a:prstGeom prst="rect">
              <a:avLst/>
            </a:prstGeom>
            <a:ln>
              <a:noFill/>
            </a:ln>
            <a:effectLst/>
          </p:spPr>
        </p:pic>
        <p:pic>
          <p:nvPicPr>
            <p:cNvPr id="69" name="Screen Shot 2017-10-11 at 22.14.00.png" descr="Screen Shot 2017-10-11 at 22.14.00.png"/>
            <p:cNvPicPr>
              <a:picLocks noChangeAspect="0"/>
            </p:cNvPicPr>
            <p:nvPr/>
          </p:nvPicPr>
          <p:blipFill>
            <a:blip r:embed="rId12">
              <a:extLst/>
            </a:blip>
            <a:stretch>
              <a:fillRect/>
            </a:stretch>
          </p:blipFill>
          <p:spPr>
            <a:xfrm>
              <a:off x="0" y="0"/>
              <a:ext cx="3799053" cy="3750469"/>
            </a:xfrm>
            <a:prstGeom prst="rect">
              <a:avLst/>
            </a:prstGeom>
            <a:effectLst/>
          </p:spPr>
        </p:pic>
      </p:grpSp>
      <p:grpSp>
        <p:nvGrpSpPr>
          <p:cNvPr id="74" name="Screen Shot 2017-10-11 at 22.14.53.png"/>
          <p:cNvGrpSpPr/>
          <p:nvPr/>
        </p:nvGrpSpPr>
        <p:grpSpPr>
          <a:xfrm>
            <a:off x="1295995" y="982373"/>
            <a:ext cx="5727459" cy="3658201"/>
            <a:chOff x="0" y="0"/>
            <a:chExt cx="5727457" cy="3658199"/>
          </a:xfrm>
        </p:grpSpPr>
        <p:pic>
          <p:nvPicPr>
            <p:cNvPr id="73" name="Screen Shot 2017-10-11 at 22.14.53.png" descr="Screen Shot 2017-10-11 at 22.14.53.png"/>
            <p:cNvPicPr>
              <a:picLocks noChangeAspect="1"/>
            </p:cNvPicPr>
            <p:nvPr/>
          </p:nvPicPr>
          <p:blipFill>
            <a:blip r:embed="rId13">
              <a:extLst/>
            </a:blip>
            <a:stretch>
              <a:fillRect/>
            </a:stretch>
          </p:blipFill>
          <p:spPr>
            <a:xfrm>
              <a:off x="50800" y="50800"/>
              <a:ext cx="5625858" cy="3543900"/>
            </a:xfrm>
            <a:prstGeom prst="rect">
              <a:avLst/>
            </a:prstGeom>
            <a:ln>
              <a:noFill/>
            </a:ln>
            <a:effectLst/>
          </p:spPr>
        </p:pic>
        <p:pic>
          <p:nvPicPr>
            <p:cNvPr id="72" name="Screen Shot 2017-10-11 at 22.14.53.png" descr="Screen Shot 2017-10-11 at 22.14.53.png"/>
            <p:cNvPicPr>
              <a:picLocks noChangeAspect="0"/>
            </p:cNvPicPr>
            <p:nvPr/>
          </p:nvPicPr>
          <p:blipFill>
            <a:blip r:embed="rId14">
              <a:extLst/>
            </a:blip>
            <a:stretch>
              <a:fillRect/>
            </a:stretch>
          </p:blipFill>
          <p:spPr>
            <a:xfrm>
              <a:off x="0" y="0"/>
              <a:ext cx="5727458" cy="3658200"/>
            </a:xfrm>
            <a:prstGeom prst="rect">
              <a:avLst/>
            </a:prstGeom>
            <a:effectLst/>
          </p:spPr>
        </p:pic>
      </p:grpSp>
      <p:grpSp>
        <p:nvGrpSpPr>
          <p:cNvPr id="77" name="DOiBBuAW0AAr1te.jpg"/>
          <p:cNvGrpSpPr/>
          <p:nvPr/>
        </p:nvGrpSpPr>
        <p:grpSpPr>
          <a:xfrm>
            <a:off x="6449118" y="591169"/>
            <a:ext cx="2582018" cy="4523931"/>
            <a:chOff x="0" y="0"/>
            <a:chExt cx="2582016" cy="4523929"/>
          </a:xfrm>
        </p:grpSpPr>
        <p:pic>
          <p:nvPicPr>
            <p:cNvPr id="76" name="DOiBBuAW0AAr1te.jpg" descr="DOiBBuAW0AAr1te.jpg"/>
            <p:cNvPicPr>
              <a:picLocks noChangeAspect="1"/>
            </p:cNvPicPr>
            <p:nvPr/>
          </p:nvPicPr>
          <p:blipFill>
            <a:blip r:embed="rId15">
              <a:extLst/>
            </a:blip>
            <a:stretch>
              <a:fillRect/>
            </a:stretch>
          </p:blipFill>
          <p:spPr>
            <a:xfrm>
              <a:off x="50800" y="50800"/>
              <a:ext cx="2480417" cy="4409630"/>
            </a:xfrm>
            <a:prstGeom prst="rect">
              <a:avLst/>
            </a:prstGeom>
            <a:ln>
              <a:noFill/>
            </a:ln>
            <a:effectLst/>
          </p:spPr>
        </p:pic>
        <p:pic>
          <p:nvPicPr>
            <p:cNvPr id="75" name="DOiBBuAW0AAr1te.jpg" descr="DOiBBuAW0AAr1te.jpg"/>
            <p:cNvPicPr>
              <a:picLocks noChangeAspect="0"/>
            </p:cNvPicPr>
            <p:nvPr/>
          </p:nvPicPr>
          <p:blipFill>
            <a:blip r:embed="rId16">
              <a:extLst/>
            </a:blip>
            <a:stretch>
              <a:fillRect/>
            </a:stretch>
          </p:blipFill>
          <p:spPr>
            <a:xfrm>
              <a:off x="0" y="0"/>
              <a:ext cx="2582017" cy="4523930"/>
            </a:xfrm>
            <a:prstGeom prst="rect">
              <a:avLst/>
            </a:prstGeom>
            <a:effectLst/>
          </p:spPr>
        </p:pic>
      </p:grpSp>
      <p:grpSp>
        <p:nvGrpSpPr>
          <p:cNvPr id="80" name="Screen Shot 2017-11-19 at 16.00.08.png"/>
          <p:cNvGrpSpPr/>
          <p:nvPr/>
        </p:nvGrpSpPr>
        <p:grpSpPr>
          <a:xfrm>
            <a:off x="415717" y="836496"/>
            <a:ext cx="4367753" cy="1656864"/>
            <a:chOff x="0" y="0"/>
            <a:chExt cx="4367752" cy="1656863"/>
          </a:xfrm>
        </p:grpSpPr>
        <p:pic>
          <p:nvPicPr>
            <p:cNvPr id="79" name="Screen Shot 2017-11-19 at 16.00.08.png" descr="Screen Shot 2017-11-19 at 16.00.08.png"/>
            <p:cNvPicPr>
              <a:picLocks noChangeAspect="1"/>
            </p:cNvPicPr>
            <p:nvPr/>
          </p:nvPicPr>
          <p:blipFill>
            <a:blip r:embed="rId17">
              <a:extLst/>
            </a:blip>
            <a:stretch>
              <a:fillRect/>
            </a:stretch>
          </p:blipFill>
          <p:spPr>
            <a:xfrm>
              <a:off x="50800" y="50800"/>
              <a:ext cx="4266153" cy="1542564"/>
            </a:xfrm>
            <a:prstGeom prst="rect">
              <a:avLst/>
            </a:prstGeom>
            <a:ln>
              <a:noFill/>
            </a:ln>
            <a:effectLst/>
          </p:spPr>
        </p:pic>
        <p:pic>
          <p:nvPicPr>
            <p:cNvPr id="78" name="Screen Shot 2017-11-19 at 16.00.08.png" descr="Screen Shot 2017-11-19 at 16.00.08.png"/>
            <p:cNvPicPr>
              <a:picLocks noChangeAspect="0"/>
            </p:cNvPicPr>
            <p:nvPr/>
          </p:nvPicPr>
          <p:blipFill>
            <a:blip r:embed="rId18">
              <a:extLst/>
            </a:blip>
            <a:stretch>
              <a:fillRect/>
            </a:stretch>
          </p:blipFill>
          <p:spPr>
            <a:xfrm>
              <a:off x="0" y="0"/>
              <a:ext cx="4367753" cy="1656864"/>
            </a:xfrm>
            <a:prstGeom prst="rect">
              <a:avLst/>
            </a:prstGeom>
            <a:effectLst/>
          </p:spPr>
        </p:pic>
      </p:grpSp>
      <p:grpSp>
        <p:nvGrpSpPr>
          <p:cNvPr id="83" name="investigatory_powers_bill.jpg"/>
          <p:cNvGrpSpPr/>
          <p:nvPr/>
        </p:nvGrpSpPr>
        <p:grpSpPr>
          <a:xfrm>
            <a:off x="3081347" y="1396886"/>
            <a:ext cx="5727458" cy="2927230"/>
            <a:chOff x="0" y="0"/>
            <a:chExt cx="5727457" cy="2927228"/>
          </a:xfrm>
        </p:grpSpPr>
        <p:pic>
          <p:nvPicPr>
            <p:cNvPr id="82" name="investigatory_powers_bill.jpg" descr="investigatory_powers_bill.jpg"/>
            <p:cNvPicPr>
              <a:picLocks noChangeAspect="1"/>
            </p:cNvPicPr>
            <p:nvPr/>
          </p:nvPicPr>
          <p:blipFill>
            <a:blip r:embed="rId19">
              <a:extLst/>
            </a:blip>
            <a:stretch>
              <a:fillRect/>
            </a:stretch>
          </p:blipFill>
          <p:spPr>
            <a:xfrm>
              <a:off x="50800" y="50800"/>
              <a:ext cx="5625858" cy="2812929"/>
            </a:xfrm>
            <a:prstGeom prst="rect">
              <a:avLst/>
            </a:prstGeom>
            <a:ln>
              <a:noFill/>
            </a:ln>
            <a:effectLst/>
          </p:spPr>
        </p:pic>
        <p:pic>
          <p:nvPicPr>
            <p:cNvPr id="81" name="investigatory_powers_bill.jpg" descr="investigatory_powers_bill.jpg"/>
            <p:cNvPicPr>
              <a:picLocks noChangeAspect="0"/>
            </p:cNvPicPr>
            <p:nvPr/>
          </p:nvPicPr>
          <p:blipFill>
            <a:blip r:embed="rId20">
              <a:extLst/>
            </a:blip>
            <a:stretch>
              <a:fillRect/>
            </a:stretch>
          </p:blipFill>
          <p:spPr>
            <a:xfrm>
              <a:off x="0" y="0"/>
              <a:ext cx="5727458" cy="2927229"/>
            </a:xfrm>
            <a:prstGeom prst="rect">
              <a:avLst/>
            </a:prstGeom>
            <a:effectLst/>
          </p:spPr>
        </p:pic>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62"/>
                                        </p:tgtEl>
                                        <p:attrNameLst>
                                          <p:attrName>style.visibility</p:attrName>
                                        </p:attrNameLst>
                                      </p:cBhvr>
                                      <p:to>
                                        <p:strVal val="visible"/>
                                      </p:to>
                                    </p:set>
                                    <p:anim calcmode="lin" valueType="num">
                                      <p:cBhvr>
                                        <p:cTn id="7" dur="1000" fill="hold"/>
                                        <p:tgtEl>
                                          <p:spTgt spid="62"/>
                                        </p:tgtEl>
                                        <p:attrNameLst>
                                          <p:attrName>ppt_x</p:attrName>
                                        </p:attrNameLst>
                                      </p:cBhvr>
                                      <p:tavLst>
                                        <p:tav tm="0">
                                          <p:val>
                                            <p:strVal val="0-#ppt_w/2"/>
                                          </p:val>
                                        </p:tav>
                                        <p:tav tm="100000">
                                          <p:val>
                                            <p:strVal val="#ppt_x"/>
                                          </p:val>
                                        </p:tav>
                                      </p:tavLst>
                                    </p:anim>
                                    <p:anim calcmode="lin" valueType="num">
                                      <p:cBhvr>
                                        <p:cTn id="8" dur="100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65"/>
                                        </p:tgtEl>
                                        <p:attrNameLst>
                                          <p:attrName>style.visibility</p:attrName>
                                        </p:attrNameLst>
                                      </p:cBhvr>
                                      <p:to>
                                        <p:strVal val="visible"/>
                                      </p:to>
                                    </p:set>
                                    <p:anim calcmode="lin" valueType="num">
                                      <p:cBhvr>
                                        <p:cTn id="13" dur="1000" fill="hold"/>
                                        <p:tgtEl>
                                          <p:spTgt spid="65"/>
                                        </p:tgtEl>
                                        <p:attrNameLst>
                                          <p:attrName>ppt_x</p:attrName>
                                        </p:attrNameLst>
                                      </p:cBhvr>
                                      <p:tavLst>
                                        <p:tav tm="0">
                                          <p:val>
                                            <p:strVal val="0-#ppt_w/2"/>
                                          </p:val>
                                        </p:tav>
                                        <p:tav tm="100000">
                                          <p:val>
                                            <p:strVal val="#ppt_x"/>
                                          </p:val>
                                        </p:tav>
                                      </p:tavLst>
                                    </p:anim>
                                    <p:anim calcmode="lin" valueType="num">
                                      <p:cBhvr>
                                        <p:cTn id="14" dur="1000" fill="hold"/>
                                        <p:tgtEl>
                                          <p:spTgt spid="6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8" presetID="2" grpId="3" fill="hold">
                                  <p:stCondLst>
                                    <p:cond delay="0"/>
                                  </p:stCondLst>
                                  <p:iterate type="el" backwards="0">
                                    <p:tmAbs val="0"/>
                                  </p:iterate>
                                  <p:childTnLst>
                                    <p:set>
                                      <p:cBhvr>
                                        <p:cTn id="18" fill="hold"/>
                                        <p:tgtEl>
                                          <p:spTgt spid="68"/>
                                        </p:tgtEl>
                                        <p:attrNameLst>
                                          <p:attrName>style.visibility</p:attrName>
                                        </p:attrNameLst>
                                      </p:cBhvr>
                                      <p:to>
                                        <p:strVal val="visible"/>
                                      </p:to>
                                    </p:set>
                                    <p:anim calcmode="lin" valueType="num">
                                      <p:cBhvr>
                                        <p:cTn id="19" dur="1000" fill="hold"/>
                                        <p:tgtEl>
                                          <p:spTgt spid="68"/>
                                        </p:tgtEl>
                                        <p:attrNameLst>
                                          <p:attrName>ppt_x</p:attrName>
                                        </p:attrNameLst>
                                      </p:cBhvr>
                                      <p:tavLst>
                                        <p:tav tm="0">
                                          <p:val>
                                            <p:strVal val="0-#ppt_w/2"/>
                                          </p:val>
                                        </p:tav>
                                        <p:tav tm="100000">
                                          <p:val>
                                            <p:strVal val="#ppt_x"/>
                                          </p:val>
                                        </p:tav>
                                      </p:tavLst>
                                    </p:anim>
                                    <p:anim calcmode="lin" valueType="num">
                                      <p:cBhvr>
                                        <p:cTn id="20" dur="1000" fill="hold"/>
                                        <p:tgtEl>
                                          <p:spTgt spid="6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8" presetID="2" grpId="4" fill="hold">
                                  <p:stCondLst>
                                    <p:cond delay="0"/>
                                  </p:stCondLst>
                                  <p:iterate type="el" backwards="0">
                                    <p:tmAbs val="0"/>
                                  </p:iterate>
                                  <p:childTnLst>
                                    <p:set>
                                      <p:cBhvr>
                                        <p:cTn id="24" fill="hold"/>
                                        <p:tgtEl>
                                          <p:spTgt spid="71"/>
                                        </p:tgtEl>
                                        <p:attrNameLst>
                                          <p:attrName>style.visibility</p:attrName>
                                        </p:attrNameLst>
                                      </p:cBhvr>
                                      <p:to>
                                        <p:strVal val="visible"/>
                                      </p:to>
                                    </p:set>
                                    <p:anim calcmode="lin" valueType="num">
                                      <p:cBhvr>
                                        <p:cTn id="25" dur="1000" fill="hold"/>
                                        <p:tgtEl>
                                          <p:spTgt spid="71"/>
                                        </p:tgtEl>
                                        <p:attrNameLst>
                                          <p:attrName>ppt_x</p:attrName>
                                        </p:attrNameLst>
                                      </p:cBhvr>
                                      <p:tavLst>
                                        <p:tav tm="0">
                                          <p:val>
                                            <p:strVal val="0-#ppt_w/2"/>
                                          </p:val>
                                        </p:tav>
                                        <p:tav tm="100000">
                                          <p:val>
                                            <p:strVal val="#ppt_x"/>
                                          </p:val>
                                        </p:tav>
                                      </p:tavLst>
                                    </p:anim>
                                    <p:anim calcmode="lin" valueType="num">
                                      <p:cBhvr>
                                        <p:cTn id="26" dur="1000" fill="hold"/>
                                        <p:tgtEl>
                                          <p:spTgt spid="7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8" presetID="2" grpId="5" fill="hold">
                                  <p:stCondLst>
                                    <p:cond delay="0"/>
                                  </p:stCondLst>
                                  <p:iterate type="el" backwards="0">
                                    <p:tmAbs val="0"/>
                                  </p:iterate>
                                  <p:childTnLst>
                                    <p:set>
                                      <p:cBhvr>
                                        <p:cTn id="30" fill="hold"/>
                                        <p:tgtEl>
                                          <p:spTgt spid="74"/>
                                        </p:tgtEl>
                                        <p:attrNameLst>
                                          <p:attrName>style.visibility</p:attrName>
                                        </p:attrNameLst>
                                      </p:cBhvr>
                                      <p:to>
                                        <p:strVal val="visible"/>
                                      </p:to>
                                    </p:set>
                                    <p:anim calcmode="lin" valueType="num">
                                      <p:cBhvr>
                                        <p:cTn id="31" dur="1000" fill="hold"/>
                                        <p:tgtEl>
                                          <p:spTgt spid="74"/>
                                        </p:tgtEl>
                                        <p:attrNameLst>
                                          <p:attrName>ppt_x</p:attrName>
                                        </p:attrNameLst>
                                      </p:cBhvr>
                                      <p:tavLst>
                                        <p:tav tm="0">
                                          <p:val>
                                            <p:strVal val="0-#ppt_w/2"/>
                                          </p:val>
                                        </p:tav>
                                        <p:tav tm="100000">
                                          <p:val>
                                            <p:strVal val="#ppt_x"/>
                                          </p:val>
                                        </p:tav>
                                      </p:tavLst>
                                    </p:anim>
                                    <p:anim calcmode="lin" valueType="num">
                                      <p:cBhvr>
                                        <p:cTn id="32" dur="10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8" presetID="2" grpId="6" fill="hold">
                                  <p:stCondLst>
                                    <p:cond delay="0"/>
                                  </p:stCondLst>
                                  <p:iterate type="el" backwards="0">
                                    <p:tmAbs val="0"/>
                                  </p:iterate>
                                  <p:childTnLst>
                                    <p:set>
                                      <p:cBhvr>
                                        <p:cTn id="36" fill="hold"/>
                                        <p:tgtEl>
                                          <p:spTgt spid="77"/>
                                        </p:tgtEl>
                                        <p:attrNameLst>
                                          <p:attrName>style.visibility</p:attrName>
                                        </p:attrNameLst>
                                      </p:cBhvr>
                                      <p:to>
                                        <p:strVal val="visible"/>
                                      </p:to>
                                    </p:set>
                                    <p:anim calcmode="lin" valueType="num">
                                      <p:cBhvr>
                                        <p:cTn id="37" dur="1000" fill="hold"/>
                                        <p:tgtEl>
                                          <p:spTgt spid="77"/>
                                        </p:tgtEl>
                                        <p:attrNameLst>
                                          <p:attrName>ppt_x</p:attrName>
                                        </p:attrNameLst>
                                      </p:cBhvr>
                                      <p:tavLst>
                                        <p:tav tm="0">
                                          <p:val>
                                            <p:strVal val="0-#ppt_w/2"/>
                                          </p:val>
                                        </p:tav>
                                        <p:tav tm="100000">
                                          <p:val>
                                            <p:strVal val="#ppt_x"/>
                                          </p:val>
                                        </p:tav>
                                      </p:tavLst>
                                    </p:anim>
                                    <p:anim calcmode="lin" valueType="num">
                                      <p:cBhvr>
                                        <p:cTn id="38" dur="1000" fill="hold"/>
                                        <p:tgtEl>
                                          <p:spTgt spid="77"/>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8" presetID="2" grpId="7" fill="hold">
                                  <p:stCondLst>
                                    <p:cond delay="0"/>
                                  </p:stCondLst>
                                  <p:iterate type="el" backwards="0">
                                    <p:tmAbs val="0"/>
                                  </p:iterate>
                                  <p:childTnLst>
                                    <p:set>
                                      <p:cBhvr>
                                        <p:cTn id="42" fill="hold"/>
                                        <p:tgtEl>
                                          <p:spTgt spid="80"/>
                                        </p:tgtEl>
                                        <p:attrNameLst>
                                          <p:attrName>style.visibility</p:attrName>
                                        </p:attrNameLst>
                                      </p:cBhvr>
                                      <p:to>
                                        <p:strVal val="visible"/>
                                      </p:to>
                                    </p:set>
                                    <p:anim calcmode="lin" valueType="num">
                                      <p:cBhvr>
                                        <p:cTn id="43" dur="1000" fill="hold"/>
                                        <p:tgtEl>
                                          <p:spTgt spid="80"/>
                                        </p:tgtEl>
                                        <p:attrNameLst>
                                          <p:attrName>ppt_x</p:attrName>
                                        </p:attrNameLst>
                                      </p:cBhvr>
                                      <p:tavLst>
                                        <p:tav tm="0">
                                          <p:val>
                                            <p:strVal val="0-#ppt_w/2"/>
                                          </p:val>
                                        </p:tav>
                                        <p:tav tm="100000">
                                          <p:val>
                                            <p:strVal val="#ppt_x"/>
                                          </p:val>
                                        </p:tav>
                                      </p:tavLst>
                                    </p:anim>
                                    <p:anim calcmode="lin" valueType="num">
                                      <p:cBhvr>
                                        <p:cTn id="44" dur="1000" fill="hold"/>
                                        <p:tgtEl>
                                          <p:spTgt spid="80"/>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8" presetID="2" grpId="8" fill="hold">
                                  <p:stCondLst>
                                    <p:cond delay="0"/>
                                  </p:stCondLst>
                                  <p:iterate type="el" backwards="0">
                                    <p:tmAbs val="0"/>
                                  </p:iterate>
                                  <p:childTnLst>
                                    <p:set>
                                      <p:cBhvr>
                                        <p:cTn id="48" fill="hold"/>
                                        <p:tgtEl>
                                          <p:spTgt spid="83"/>
                                        </p:tgtEl>
                                        <p:attrNameLst>
                                          <p:attrName>style.visibility</p:attrName>
                                        </p:attrNameLst>
                                      </p:cBhvr>
                                      <p:to>
                                        <p:strVal val="visible"/>
                                      </p:to>
                                    </p:set>
                                    <p:anim calcmode="lin" valueType="num">
                                      <p:cBhvr>
                                        <p:cTn id="49" dur="1000" fill="hold"/>
                                        <p:tgtEl>
                                          <p:spTgt spid="83"/>
                                        </p:tgtEl>
                                        <p:attrNameLst>
                                          <p:attrName>ppt_x</p:attrName>
                                        </p:attrNameLst>
                                      </p:cBhvr>
                                      <p:tavLst>
                                        <p:tav tm="0">
                                          <p:val>
                                            <p:strVal val="0-#ppt_w/2"/>
                                          </p:val>
                                        </p:tav>
                                        <p:tav tm="100000">
                                          <p:val>
                                            <p:strVal val="#ppt_x"/>
                                          </p:val>
                                        </p:tav>
                                      </p:tavLst>
                                    </p:anim>
                                    <p:anim calcmode="lin" valueType="num">
                                      <p:cBhvr>
                                        <p:cTn id="50" dur="1000" fill="hold"/>
                                        <p:tgtEl>
                                          <p:spTgt spid="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4" grpId="5"/>
      <p:bldP build="whole" bldLvl="1" animBg="1" rev="0" advAuto="0" spid="71" grpId="4"/>
      <p:bldP build="whole" bldLvl="1" animBg="1" rev="0" advAuto="0" spid="77" grpId="6"/>
      <p:bldP build="whole" bldLvl="1" animBg="1" rev="0" advAuto="0" spid="68" grpId="3"/>
      <p:bldP build="whole" bldLvl="1" animBg="1" rev="0" advAuto="0" spid="62" grpId="1"/>
      <p:bldP build="whole" bldLvl="1" animBg="1" rev="0" advAuto="0" spid="83" grpId="8"/>
      <p:bldP build="whole" bldLvl="1" animBg="1" rev="0" advAuto="0" spid="65" grpId="2"/>
      <p:bldP build="whole" bldLvl="1" animBg="1" rev="0" advAuto="0" spid="80" grpId="7"/>
    </p:bld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Shape 345"/>
          <p:cNvSpPr txBox="1"/>
          <p:nvPr>
            <p:ph type="title"/>
          </p:nvPr>
        </p:nvSpPr>
        <p:spPr>
          <a:prstGeom prst="rect">
            <a:avLst/>
          </a:prstGeom>
        </p:spPr>
        <p:txBody>
          <a:bodyPr/>
          <a:lstStyle/>
          <a:p>
            <a:pPr/>
            <a:r>
              <a:t>Simple KDC</a:t>
            </a:r>
          </a:p>
        </p:txBody>
      </p:sp>
      <p:sp>
        <p:nvSpPr>
          <p:cNvPr id="197" name="Rectangle 31"/>
          <p:cNvSpPr txBox="1"/>
          <p:nvPr/>
        </p:nvSpPr>
        <p:spPr>
          <a:xfrm>
            <a:off x="45221" y="4990668"/>
            <a:ext cx="1519182" cy="451479"/>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defTabSz="762000">
              <a:defRPr sz="2600" u="sng">
                <a:solidFill>
                  <a:srgbClr val="0000FF"/>
                </a:solidFill>
                <a:uFill>
                  <a:solidFill>
                    <a:srgbClr val="0000FF"/>
                  </a:solidFill>
                </a:uFill>
                <a:latin typeface="Arial"/>
                <a:ea typeface="Arial"/>
                <a:cs typeface="Arial"/>
                <a:sym typeface="Arial"/>
                <a:hlinkClick r:id="rId2" invalidUrl="" action="" tgtFrame="" tooltip="" history="1" highlightClick="0" endSnd="0"/>
              </a:defRPr>
            </a:lvl1pPr>
          </a:lstStyle>
          <a:p>
            <a:pPr>
              <a:defRPr u="none">
                <a:solidFill>
                  <a:srgbClr val="000000"/>
                </a:solidFill>
                <a:uFillTx/>
              </a:defRPr>
            </a:pPr>
            <a:r>
              <a:rPr u="sng">
                <a:solidFill>
                  <a:srgbClr val="0000FF"/>
                </a:solidFill>
                <a:uFill>
                  <a:solidFill>
                    <a:srgbClr val="0000FF"/>
                  </a:solidFill>
                </a:uFill>
                <a:hlinkClick r:id="rId2" invalidUrl="" action="" tgtFrame="" tooltip="" history="1" highlightClick="0" endSnd="0"/>
              </a:rPr>
              <a:t>Link</a:t>
            </a:r>
          </a:p>
        </p:txBody>
      </p:sp>
      <p:pic>
        <p:nvPicPr>
          <p:cNvPr id="198" name="Picture 2" descr="Picture 2"/>
          <p:cNvPicPr>
            <a:picLocks noChangeAspect="1"/>
          </p:cNvPicPr>
          <p:nvPr/>
        </p:nvPicPr>
        <p:blipFill>
          <a:blip r:embed="rId3">
            <a:extLst/>
          </a:blip>
          <a:stretch>
            <a:fillRect/>
          </a:stretch>
        </p:blipFill>
        <p:spPr>
          <a:xfrm>
            <a:off x="1680881" y="824020"/>
            <a:ext cx="6547529" cy="4605230"/>
          </a:xfrm>
          <a:prstGeom prst="rect">
            <a:avLst/>
          </a:prstGeom>
          <a:ln w="12700">
            <a:miter lim="400000"/>
          </a:ln>
        </p:spPr>
      </p:pic>
      <p:sp>
        <p:nvSpPr>
          <p:cNvPr id="199" name="Rectangle 1"/>
          <p:cNvSpPr/>
          <p:nvPr/>
        </p:nvSpPr>
        <p:spPr>
          <a:xfrm>
            <a:off x="4120029" y="198913"/>
            <a:ext cx="4921625" cy="4605655"/>
          </a:xfrm>
          <a:prstGeom prst="rect">
            <a:avLst/>
          </a:prstGeom>
          <a:solidFill>
            <a:srgbClr val="FFFFFF"/>
          </a:solidFill>
          <a:ln w="3175">
            <a:solidFill>
              <a:srgbClr val="5B9BD5"/>
            </a:solidFill>
            <a:miter/>
          </a:ln>
          <a:extLst>
            <a:ext uri="{C572A759-6A51-4108-AA02-DFA0A04FC94B}">
              <ma14:wrappingTextBoxFlag xmlns:ma14="http://schemas.microsoft.com/office/mac/drawingml/2011/main" val="1"/>
            </a:ext>
          </a:extLst>
        </p:spPr>
        <p:txBody>
          <a:bodyPr lIns="34289" tIns="34289" rIns="34289" bIns="34289" anchor="ctr">
            <a:spAutoFit/>
          </a:bodyPr>
          <a:lstStyle/>
          <a:p>
            <a:pPr defTabSz="762000">
              <a:defRPr sz="1400"/>
            </a:pPr>
            <a:r>
              <a:t>rnd = random.randint(1,2**128) </a:t>
            </a:r>
          </a:p>
          <a:p>
            <a:pPr defTabSz="762000">
              <a:defRPr sz="1400"/>
            </a:pPr>
            <a:r>
              <a:t>keyA= hashlib.md5(str(rnd)).digest() </a:t>
            </a:r>
          </a:p>
          <a:p>
            <a:pPr defTabSz="762000">
              <a:defRPr sz="1400"/>
            </a:pPr>
          </a:p>
          <a:p>
            <a:pPr defTabSz="762000">
              <a:defRPr sz="1400"/>
            </a:pPr>
            <a:r>
              <a:t>rnd = random.randint(1,2**128) </a:t>
            </a:r>
          </a:p>
          <a:p>
            <a:pPr defTabSz="762000">
              <a:defRPr sz="1400"/>
            </a:pPr>
            <a:r>
              <a:t>keyB= hashlib.md5(str(rnd)).digest() </a:t>
            </a:r>
          </a:p>
          <a:p>
            <a:pPr defTabSz="762000">
              <a:defRPr sz="1400"/>
            </a:pPr>
          </a:p>
          <a:p>
            <a:pPr defTabSz="762000">
              <a:defRPr sz="1400"/>
            </a:pPr>
            <a:r>
              <a:t>print 'Long-term Key Alice=',binascii.hexlify(keyA) </a:t>
            </a:r>
          </a:p>
          <a:p>
            <a:pPr defTabSz="762000">
              <a:defRPr sz="1400"/>
            </a:pPr>
            <a:r>
              <a:t>print 'Long-term Key Bob=',binascii.hexlify(keyB) </a:t>
            </a:r>
          </a:p>
          <a:p>
            <a:pPr defTabSz="762000">
              <a:defRPr sz="1400"/>
            </a:pPr>
          </a:p>
          <a:p>
            <a:pPr defTabSz="762000">
              <a:defRPr sz="1400"/>
            </a:pPr>
            <a:r>
              <a:t>rnd = random.randint(1,2**128) </a:t>
            </a:r>
          </a:p>
          <a:p>
            <a:pPr defTabSz="762000">
              <a:defRPr sz="1400"/>
            </a:pPr>
          </a:p>
          <a:p>
            <a:pPr defTabSz="762000">
              <a:defRPr sz="1400"/>
            </a:pPr>
            <a:r>
              <a:t>keySession= hashlib.md5(str(rnd)).hexdigest() </a:t>
            </a:r>
          </a:p>
          <a:p>
            <a:pPr defTabSz="762000">
              <a:defRPr sz="1400"/>
            </a:pPr>
            <a:r>
              <a:t>ya = encrypt(keySession,keyA,AES.MODE_ECB) </a:t>
            </a:r>
          </a:p>
          <a:p>
            <a:pPr defTabSz="762000">
              <a:defRPr sz="1400"/>
            </a:pPr>
            <a:r>
              <a:t>yb = encrypt(keySession,keyB,AES.MODE_ECB) </a:t>
            </a:r>
          </a:p>
          <a:p>
            <a:pPr defTabSz="762000">
              <a:defRPr sz="1400"/>
            </a:pPr>
          </a:p>
          <a:p>
            <a:pPr defTabSz="762000">
              <a:defRPr sz="1400"/>
            </a:pPr>
            <a:r>
              <a:t>print "Encrypted key sent to Alice:",binascii.hexlify(ya) </a:t>
            </a:r>
          </a:p>
          <a:p>
            <a:pPr defTabSz="762000">
              <a:defRPr sz="1400"/>
            </a:pPr>
            <a:r>
              <a:t>print "Encrypted key sent to Bob:",binascii.hexlify(yb) </a:t>
            </a:r>
          </a:p>
          <a:p>
            <a:pPr defTabSz="762000">
              <a:defRPr sz="1400"/>
            </a:pPr>
          </a:p>
          <a:p>
            <a:pPr defTabSz="762000">
              <a:defRPr sz="1400"/>
            </a:pPr>
            <a:r>
              <a:t>decipherA = decrypt(ya,keyA,AES.MODE_ECB) </a:t>
            </a:r>
          </a:p>
          <a:p>
            <a:pPr defTabSz="762000">
              <a:defRPr sz="1400"/>
            </a:pPr>
            <a:r>
              <a:t>decipherB = decrypt(yb,keyB,AES.MODE_ECB) </a:t>
            </a:r>
          </a:p>
          <a:p>
            <a:pPr defTabSz="762000">
              <a:defRPr sz="1400"/>
            </a:pPr>
            <a:r>
              <a:t>print "Session key:",decipherA print "Session key:",decipherB</a:t>
            </a:r>
          </a:p>
        </p:txBody>
      </p:sp>
      <p:sp>
        <p:nvSpPr>
          <p:cNvPr id="200" name="Rectangle 9"/>
          <p:cNvSpPr/>
          <p:nvPr/>
        </p:nvSpPr>
        <p:spPr>
          <a:xfrm>
            <a:off x="45221" y="3308392"/>
            <a:ext cx="6046298" cy="1798955"/>
          </a:xfrm>
          <a:prstGeom prst="rect">
            <a:avLst/>
          </a:prstGeom>
          <a:solidFill>
            <a:srgbClr val="FFFFFF"/>
          </a:solidFill>
          <a:ln w="3175">
            <a:solidFill>
              <a:srgbClr val="5B9BD5"/>
            </a:solidFill>
            <a:miter/>
          </a:ln>
          <a:extLst>
            <a:ext uri="{C572A759-6A51-4108-AA02-DFA0A04FC94B}">
              <ma14:wrappingTextBoxFlag xmlns:ma14="http://schemas.microsoft.com/office/mac/drawingml/2011/main" val="1"/>
            </a:ext>
          </a:extLst>
        </p:spPr>
        <p:txBody>
          <a:bodyPr lIns="34289" tIns="34289" rIns="34289" bIns="34289" anchor="ctr">
            <a:spAutoFit/>
          </a:bodyPr>
          <a:lstStyle/>
          <a:p>
            <a:pPr defTabSz="762000">
              <a:defRPr sz="1400"/>
            </a:pPr>
            <a:r>
              <a:t>Long-term Key Alice= 9997205ef32f910d094b11b5f02ffe23 </a:t>
            </a:r>
          </a:p>
          <a:p>
            <a:pPr defTabSz="762000">
              <a:defRPr sz="1400"/>
            </a:pPr>
            <a:r>
              <a:t>Long-term Key Bob= c2d0b8ac3567ac1f7305d223cecf3cbe </a:t>
            </a:r>
          </a:p>
          <a:p>
            <a:pPr defTabSz="762000">
              <a:defRPr sz="1400"/>
            </a:pPr>
            <a:r>
              <a:t>Encrypted key sent to Alice: 2c4ebf8e8748cb11065bb3cba7869c1af9d877c08805b2232ad4c7d8b2f987d5 </a:t>
            </a:r>
          </a:p>
          <a:p>
            <a:pPr defTabSz="762000">
              <a:defRPr sz="1400"/>
            </a:pPr>
            <a:r>
              <a:t>Encrypted key sent to Bob: 8d9d34a0cf2385a328643e83c11f5523b9d241db50d2e534c563dbbac9bb08ba </a:t>
            </a:r>
          </a:p>
          <a:p>
            <a:pPr defTabSz="762000">
              <a:defRPr sz="1400"/>
            </a:pPr>
            <a:r>
              <a:t>Session key: 0ff7556d5a49f4f84f1b7e7c61c7c869 </a:t>
            </a:r>
          </a:p>
          <a:p>
            <a:pPr defTabSz="762000">
              <a:defRPr sz="1400"/>
            </a:pPr>
            <a:r>
              <a:t>Session key: 0ff7556d5a49f4f84f1b7e7c61c7c869</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199"/>
                                        </p:tgtEl>
                                        <p:attrNameLst>
                                          <p:attrName>style.visibility</p:attrName>
                                        </p:attrNameLst>
                                      </p:cBhvr>
                                      <p:to>
                                        <p:strVal val="visible"/>
                                      </p:to>
                                    </p:set>
                                    <p:anim calcmode="lin" valueType="num">
                                      <p:cBhvr>
                                        <p:cTn id="7" dur="500" fill="hold"/>
                                        <p:tgtEl>
                                          <p:spTgt spid="199"/>
                                        </p:tgtEl>
                                        <p:attrNameLst>
                                          <p:attrName>ppt_x</p:attrName>
                                        </p:attrNameLst>
                                      </p:cBhvr>
                                      <p:tavLst>
                                        <p:tav tm="0">
                                          <p:val>
                                            <p:strVal val="#ppt_x"/>
                                          </p:val>
                                        </p:tav>
                                        <p:tav tm="100000">
                                          <p:val>
                                            <p:strVal val="#ppt_x"/>
                                          </p:val>
                                        </p:tav>
                                      </p:tavLst>
                                    </p:anim>
                                    <p:anim calcmode="lin" valueType="num">
                                      <p:cBhvr>
                                        <p:cTn id="8" dur="500" fill="hold"/>
                                        <p:tgtEl>
                                          <p:spTgt spid="19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4" presetID="2" grpId="2" fill="hold">
                                  <p:stCondLst>
                                    <p:cond delay="0"/>
                                  </p:stCondLst>
                                  <p:iterate type="el" backwards="0">
                                    <p:tmAbs val="0"/>
                                  </p:iterate>
                                  <p:childTnLst>
                                    <p:set>
                                      <p:cBhvr>
                                        <p:cTn id="12" fill="hold"/>
                                        <p:tgtEl>
                                          <p:spTgt spid="200"/>
                                        </p:tgtEl>
                                        <p:attrNameLst>
                                          <p:attrName>style.visibility</p:attrName>
                                        </p:attrNameLst>
                                      </p:cBhvr>
                                      <p:to>
                                        <p:strVal val="visible"/>
                                      </p:to>
                                    </p:set>
                                    <p:anim calcmode="lin" valueType="num">
                                      <p:cBhvr>
                                        <p:cTn id="13" dur="500" fill="hold"/>
                                        <p:tgtEl>
                                          <p:spTgt spid="200"/>
                                        </p:tgtEl>
                                        <p:attrNameLst>
                                          <p:attrName>ppt_x</p:attrName>
                                        </p:attrNameLst>
                                      </p:cBhvr>
                                      <p:tavLst>
                                        <p:tav tm="0">
                                          <p:val>
                                            <p:strVal val="#ppt_x"/>
                                          </p:val>
                                        </p:tav>
                                        <p:tav tm="100000">
                                          <p:val>
                                            <p:strVal val="#ppt_x"/>
                                          </p:val>
                                        </p:tav>
                                      </p:tavLst>
                                    </p:anim>
                                    <p:anim calcmode="lin" valueType="num">
                                      <p:cBhvr>
                                        <p:cTn id="14" dur="500" fill="hold"/>
                                        <p:tgtEl>
                                          <p:spTgt spid="2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9" grpId="1"/>
      <p:bldP build="whole" bldLvl="1" animBg="1" rev="0" advAuto="0" spid="200" grpId="2"/>
    </p:bld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Shape 345"/>
          <p:cNvSpPr txBox="1"/>
          <p:nvPr>
            <p:ph type="title"/>
          </p:nvPr>
        </p:nvSpPr>
        <p:spPr>
          <a:prstGeom prst="rect">
            <a:avLst/>
          </a:prstGeom>
        </p:spPr>
        <p:txBody>
          <a:bodyPr/>
          <a:lstStyle/>
          <a:p>
            <a:pPr/>
            <a:r>
              <a:t>Simple KDC (enhanced)</a:t>
            </a:r>
          </a:p>
        </p:txBody>
      </p:sp>
      <p:sp>
        <p:nvSpPr>
          <p:cNvPr id="203" name="Rectangle 31"/>
          <p:cNvSpPr txBox="1"/>
          <p:nvPr/>
        </p:nvSpPr>
        <p:spPr>
          <a:xfrm>
            <a:off x="45221" y="4990668"/>
            <a:ext cx="1519182" cy="451479"/>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lvl1pPr defTabSz="762000">
              <a:defRPr sz="2600" u="sng">
                <a:solidFill>
                  <a:srgbClr val="0000FF"/>
                </a:solidFill>
                <a:uFill>
                  <a:solidFill>
                    <a:srgbClr val="0000FF"/>
                  </a:solidFill>
                </a:uFill>
                <a:latin typeface="Arial"/>
                <a:ea typeface="Arial"/>
                <a:cs typeface="Arial"/>
                <a:sym typeface="Arial"/>
                <a:hlinkClick r:id="rId2" invalidUrl="" action="" tgtFrame="" tooltip="" history="1" highlightClick="0" endSnd="0"/>
              </a:defRPr>
            </a:lvl1pPr>
          </a:lstStyle>
          <a:p>
            <a:pPr>
              <a:defRPr u="none">
                <a:solidFill>
                  <a:srgbClr val="000000"/>
                </a:solidFill>
                <a:uFillTx/>
              </a:defRPr>
            </a:pPr>
            <a:r>
              <a:rPr u="sng">
                <a:solidFill>
                  <a:srgbClr val="0000FF"/>
                </a:solidFill>
                <a:uFill>
                  <a:solidFill>
                    <a:srgbClr val="0000FF"/>
                  </a:solidFill>
                </a:uFill>
                <a:hlinkClick r:id="rId2" invalidUrl="" action="" tgtFrame="" tooltip="" history="1" highlightClick="0" endSnd="0"/>
              </a:rPr>
              <a:t>Link</a:t>
            </a:r>
          </a:p>
        </p:txBody>
      </p:sp>
      <p:pic>
        <p:nvPicPr>
          <p:cNvPr id="204" name="Picture 2" descr="Picture 2"/>
          <p:cNvPicPr>
            <a:picLocks noChangeAspect="1"/>
          </p:cNvPicPr>
          <p:nvPr/>
        </p:nvPicPr>
        <p:blipFill>
          <a:blip r:embed="rId3">
            <a:extLst/>
          </a:blip>
          <a:stretch>
            <a:fillRect/>
          </a:stretch>
        </p:blipFill>
        <p:spPr>
          <a:xfrm>
            <a:off x="1849480" y="769844"/>
            <a:ext cx="6238428" cy="4659406"/>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Unit 5: Key Exchange  Diffie-Hellman Diffie-Hellman Weaknesses…"/>
          <p:cNvSpPr txBox="1"/>
          <p:nvPr>
            <p:ph type="title" idx="4294967295"/>
          </p:nvPr>
        </p:nvSpPr>
        <p:spPr>
          <a:xfrm>
            <a:off x="366712" y="379114"/>
            <a:ext cx="5327651" cy="4245572"/>
          </a:xfrm>
          <a:prstGeom prst="rect">
            <a:avLst/>
          </a:prstGeom>
        </p:spPr>
        <p:txBody>
          <a:bodyPr>
            <a:normAutofit fontScale="100000" lnSpcReduction="0"/>
          </a:bodyPr>
          <a:lstStyle/>
          <a:p>
            <a:pPr algn="l" defTabSz="813816">
              <a:defRPr b="1" sz="3916">
                <a:solidFill>
                  <a:srgbClr val="C00000"/>
                </a:solidFill>
              </a:defRPr>
            </a:pPr>
            <a:r>
              <a:t>Unit 5: Key Exchange</a:t>
            </a:r>
            <a:br/>
            <a:br/>
            <a:r>
              <a:rPr b="0" sz="1779"/>
              <a:t>Diffie-Hellman</a:t>
            </a:r>
            <a:br>
              <a:rPr b="0" sz="1779"/>
            </a:br>
            <a:r>
              <a:rPr b="0" sz="1779"/>
              <a:t>Diffie-Hellman Weaknesses</a:t>
            </a:r>
            <a:endParaRPr b="0" sz="1779"/>
          </a:p>
          <a:p>
            <a:pPr algn="l" defTabSz="813816">
              <a:defRPr b="1" sz="3916">
                <a:solidFill>
                  <a:srgbClr val="C00000"/>
                </a:solidFill>
              </a:defRPr>
            </a:pPr>
            <a:r>
              <a:rPr b="0" sz="1779"/>
              <a:t>Elliptic Curve Diffie-Hellman (ECDH)</a:t>
            </a:r>
            <a:br>
              <a:rPr b="0" sz="1779"/>
            </a:br>
            <a:r>
              <a:rPr b="0" sz="1779"/>
              <a:t>Passing Key Using Public Key</a:t>
            </a:r>
            <a:endParaRPr b="0" sz="1779"/>
          </a:p>
          <a:p>
            <a:pPr algn="l" defTabSz="813816">
              <a:defRPr b="1" sz="3916">
                <a:solidFill>
                  <a:srgbClr val="C00000"/>
                </a:solidFill>
              </a:defRPr>
            </a:pPr>
            <a:r>
              <a:rPr b="0" sz="1779"/>
              <a:t>Key Distribution Centre (KDC)</a:t>
            </a:r>
            <a:br>
              <a:rPr b="0" sz="1779"/>
            </a:br>
            <a:br>
              <a:rPr b="0" sz="1779"/>
            </a:br>
            <a:r>
              <a:rPr sz="2670">
                <a:solidFill>
                  <a:srgbClr val="000000"/>
                </a:solidFill>
              </a:rPr>
              <a:t>Prof Bill Buchanan OBE</a:t>
            </a:r>
            <a:br>
              <a:rPr sz="2670">
                <a:solidFill>
                  <a:srgbClr val="000000"/>
                </a:solidFill>
              </a:rPr>
            </a:br>
            <a:r>
              <a:rPr b="0" sz="1779"/>
              <a:t>http://asecuritysite.com/crypto05</a:t>
            </a:r>
            <a:br>
              <a:rPr b="0" sz="1779"/>
            </a:br>
            <a:r>
              <a:rPr b="0" sz="1779"/>
              <a:t>http://asecuritysite.com/encryption</a:t>
            </a:r>
            <a:br>
              <a:rPr b="0" sz="1779"/>
            </a:br>
          </a:p>
        </p:txBody>
      </p:sp>
      <p:pic>
        <p:nvPicPr>
          <p:cNvPr id="207" name="image.jpeg" descr="image.jpeg"/>
          <p:cNvPicPr>
            <a:picLocks noChangeAspect="1"/>
          </p:cNvPicPr>
          <p:nvPr/>
        </p:nvPicPr>
        <p:blipFill>
          <a:blip r:embed="rId2">
            <a:extLst/>
          </a:blip>
          <a:stretch>
            <a:fillRect/>
          </a:stretch>
        </p:blipFill>
        <p:spPr>
          <a:xfrm>
            <a:off x="6011862" y="581025"/>
            <a:ext cx="2305051" cy="347345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 name="Title"/>
          <p:cNvSpPr txBox="1"/>
          <p:nvPr>
            <p:ph type="title" idx="4294967295"/>
          </p:nvPr>
        </p:nvSpPr>
        <p:spPr>
          <a:xfrm>
            <a:off x="457200" y="228600"/>
            <a:ext cx="8229600" cy="952500"/>
          </a:xfrm>
          <a:prstGeom prst="rect">
            <a:avLst/>
          </a:prstGeom>
        </p:spPr>
        <p:txBody>
          <a:bodyPr>
            <a:normAutofit fontScale="100000" lnSpcReduction="0"/>
          </a:bodyPr>
          <a:lstStyle/>
          <a:p>
            <a:pPr/>
          </a:p>
        </p:txBody>
      </p:sp>
      <p:sp>
        <p:nvSpPr>
          <p:cNvPr id="86" name="Body"/>
          <p:cNvSpPr txBox="1"/>
          <p:nvPr>
            <p:ph type="body" idx="4294967295"/>
          </p:nvPr>
        </p:nvSpPr>
        <p:spPr>
          <a:xfrm>
            <a:off x="457200" y="1092200"/>
            <a:ext cx="8229600" cy="3771900"/>
          </a:xfrm>
          <a:prstGeom prst="rect">
            <a:avLst/>
          </a:prstGeom>
        </p:spPr>
        <p:txBody>
          <a:bodyPr>
            <a:normAutofit fontScale="100000" lnSpcReduction="0"/>
          </a:bodyPr>
          <a:lstStyle/>
          <a:p>
            <a:pPr>
              <a:buChar char="•"/>
            </a:pPr>
          </a:p>
        </p:txBody>
      </p:sp>
      <p:pic>
        <p:nvPicPr>
          <p:cNvPr id="87" name="Image" descr="Image"/>
          <p:cNvPicPr>
            <a:picLocks noChangeAspect="1"/>
          </p:cNvPicPr>
          <p:nvPr/>
        </p:nvPicPr>
        <p:blipFill>
          <a:blip r:embed="rId2">
            <a:extLst/>
          </a:blip>
          <a:stretch>
            <a:fillRect/>
          </a:stretch>
        </p:blipFill>
        <p:spPr>
          <a:xfrm>
            <a:off x="355365" y="24295"/>
            <a:ext cx="3726602" cy="1134585"/>
          </a:xfrm>
          <a:prstGeom prst="rect">
            <a:avLst/>
          </a:prstGeom>
          <a:ln w="12700">
            <a:miter lim="400000"/>
          </a:ln>
        </p:spPr>
      </p:pic>
      <p:pic>
        <p:nvPicPr>
          <p:cNvPr id="88" name="1*-svXKmDNYzCIb8zW1kiGTA.png" descr="1*-svXKmDNYzCIb8zW1kiGTA.png"/>
          <p:cNvPicPr>
            <a:picLocks noChangeAspect="1"/>
          </p:cNvPicPr>
          <p:nvPr/>
        </p:nvPicPr>
        <p:blipFill>
          <a:blip r:embed="rId3">
            <a:extLst/>
          </a:blip>
          <a:stretch>
            <a:fillRect/>
          </a:stretch>
        </p:blipFill>
        <p:spPr>
          <a:xfrm>
            <a:off x="215665" y="1443552"/>
            <a:ext cx="3599829" cy="4195248"/>
          </a:xfrm>
          <a:prstGeom prst="rect">
            <a:avLst/>
          </a:prstGeom>
          <a:ln w="12700">
            <a:miter lim="400000"/>
          </a:ln>
        </p:spPr>
      </p:pic>
      <p:pic>
        <p:nvPicPr>
          <p:cNvPr id="89" name="0*bFa9sGEBlYlGwbo_.png" descr="0*bFa9sGEBlYlGwbo_.png"/>
          <p:cNvPicPr>
            <a:picLocks noChangeAspect="1"/>
          </p:cNvPicPr>
          <p:nvPr/>
        </p:nvPicPr>
        <p:blipFill>
          <a:blip r:embed="rId4">
            <a:extLst/>
          </a:blip>
          <a:stretch>
            <a:fillRect/>
          </a:stretch>
        </p:blipFill>
        <p:spPr>
          <a:xfrm>
            <a:off x="3745323" y="3278050"/>
            <a:ext cx="6808377" cy="2322650"/>
          </a:xfrm>
          <a:prstGeom prst="rect">
            <a:avLst/>
          </a:prstGeom>
          <a:ln w="12700">
            <a:miter lim="400000"/>
          </a:ln>
        </p:spPr>
      </p:pic>
      <p:sp>
        <p:nvSpPr>
          <p:cNvPr id="90" name="Paper">
            <a:hlinkClick r:id="rId5" invalidUrl="" action="" tgtFrame="" tooltip="" history="1" highlightClick="0" endSnd="0"/>
          </p:cNvPr>
          <p:cNvSpPr/>
          <p:nvPr/>
        </p:nvSpPr>
        <p:spPr>
          <a:xfrm>
            <a:off x="4203700" y="1736162"/>
            <a:ext cx="1947565" cy="712887"/>
          </a:xfrm>
          <a:prstGeom prst="rect">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45719" rIns="45719"/>
          <a:lstStyle>
            <a:lvl1pPr algn="ctr"/>
          </a:lstStyle>
          <a:p>
            <a:pPr/>
            <a:r>
              <a:t>Paper</a:t>
            </a:r>
          </a:p>
        </p:txBody>
      </p:sp>
      <p:pic>
        <p:nvPicPr>
          <p:cNvPr id="91" name="1*dJQ9YHXjWqgh2GnbAYmZHg.jpeg" descr="1*dJQ9YHXjWqgh2GnbAYmZHg.jpeg"/>
          <p:cNvPicPr>
            <a:picLocks noChangeAspect="1"/>
          </p:cNvPicPr>
          <p:nvPr/>
        </p:nvPicPr>
        <p:blipFill>
          <a:blip r:embed="rId6">
            <a:extLst/>
          </a:blip>
          <a:stretch>
            <a:fillRect/>
          </a:stretch>
        </p:blipFill>
        <p:spPr>
          <a:xfrm>
            <a:off x="6539471" y="1435661"/>
            <a:ext cx="2433134" cy="1826473"/>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 name="Unit 5: Key Exchange  Diffie-Hellman Diffie-Hellman Weaknesses…"/>
          <p:cNvSpPr txBox="1"/>
          <p:nvPr>
            <p:ph type="title" idx="4294967295"/>
          </p:nvPr>
        </p:nvSpPr>
        <p:spPr>
          <a:xfrm>
            <a:off x="366712" y="379114"/>
            <a:ext cx="5327651" cy="4245572"/>
          </a:xfrm>
          <a:prstGeom prst="rect">
            <a:avLst/>
          </a:prstGeom>
        </p:spPr>
        <p:txBody>
          <a:bodyPr>
            <a:normAutofit fontScale="100000" lnSpcReduction="0"/>
          </a:bodyPr>
          <a:lstStyle/>
          <a:p>
            <a:pPr algn="l" defTabSz="813816">
              <a:defRPr b="1" sz="3916">
                <a:solidFill>
                  <a:srgbClr val="C00000"/>
                </a:solidFill>
              </a:defRPr>
            </a:pPr>
            <a:r>
              <a:t>Unit 5: Key Exchange</a:t>
            </a:r>
            <a:br/>
            <a:br/>
            <a:r>
              <a:rPr sz="1779"/>
              <a:t>Diffie-Hellman</a:t>
            </a:r>
            <a:br>
              <a:rPr b="0" sz="1779"/>
            </a:br>
            <a:r>
              <a:rPr b="0" sz="1779"/>
              <a:t>Diffie-Hellman Weaknesses</a:t>
            </a:r>
            <a:endParaRPr b="0" sz="1779"/>
          </a:p>
          <a:p>
            <a:pPr algn="l" defTabSz="813816">
              <a:defRPr b="1" sz="3916">
                <a:solidFill>
                  <a:srgbClr val="C00000"/>
                </a:solidFill>
              </a:defRPr>
            </a:pPr>
            <a:r>
              <a:rPr b="0" sz="1779"/>
              <a:t>Elliptic Curve Diffie-Hellman (ECDH)</a:t>
            </a:r>
            <a:br>
              <a:rPr b="0" sz="1779"/>
            </a:br>
            <a:r>
              <a:rPr b="0" sz="1779"/>
              <a:t>Passing Key Using Public Key</a:t>
            </a:r>
            <a:endParaRPr b="0" sz="1779"/>
          </a:p>
          <a:p>
            <a:pPr algn="l" defTabSz="813816">
              <a:defRPr b="1" sz="3916">
                <a:solidFill>
                  <a:srgbClr val="C00000"/>
                </a:solidFill>
              </a:defRPr>
            </a:pPr>
            <a:r>
              <a:rPr b="0" sz="1779"/>
              <a:t>Key Distribution Centre (KDC)</a:t>
            </a:r>
            <a:br>
              <a:rPr b="0" sz="1779"/>
            </a:br>
            <a:br>
              <a:rPr b="0" sz="1779"/>
            </a:br>
            <a:r>
              <a:rPr sz="2670">
                <a:solidFill>
                  <a:srgbClr val="000000"/>
                </a:solidFill>
              </a:rPr>
              <a:t>Prof Bill Buchanan OBE</a:t>
            </a:r>
            <a:br>
              <a:rPr sz="2670">
                <a:solidFill>
                  <a:srgbClr val="000000"/>
                </a:solidFill>
              </a:rPr>
            </a:br>
            <a:r>
              <a:rPr b="0" sz="1779"/>
              <a:t>http://asecuritysite.com/crypto05</a:t>
            </a:r>
            <a:br>
              <a:rPr b="0" sz="1779"/>
            </a:br>
            <a:r>
              <a:rPr b="0" sz="1779"/>
              <a:t>http://asecuritysite.com/encryption</a:t>
            </a:r>
            <a:br>
              <a:rPr b="0" sz="1779"/>
            </a:br>
          </a:p>
        </p:txBody>
      </p:sp>
      <p:pic>
        <p:nvPicPr>
          <p:cNvPr id="94" name="image.jpeg" descr="image.jpeg"/>
          <p:cNvPicPr>
            <a:picLocks noChangeAspect="1"/>
          </p:cNvPicPr>
          <p:nvPr/>
        </p:nvPicPr>
        <p:blipFill>
          <a:blip r:embed="rId2">
            <a:extLst/>
          </a:blip>
          <a:stretch>
            <a:fillRect/>
          </a:stretch>
        </p:blipFill>
        <p:spPr>
          <a:xfrm>
            <a:off x="6011862" y="581025"/>
            <a:ext cx="2305051" cy="347345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 name="Title"/>
          <p:cNvSpPr txBox="1"/>
          <p:nvPr>
            <p:ph type="title" idx="4294967295"/>
          </p:nvPr>
        </p:nvSpPr>
        <p:spPr>
          <a:xfrm>
            <a:off x="457200" y="228600"/>
            <a:ext cx="8229600" cy="952500"/>
          </a:xfrm>
          <a:prstGeom prst="rect">
            <a:avLst/>
          </a:prstGeom>
        </p:spPr>
        <p:txBody>
          <a:bodyPr>
            <a:normAutofit fontScale="100000" lnSpcReduction="0"/>
          </a:bodyPr>
          <a:lstStyle/>
          <a:p>
            <a:pPr/>
          </a:p>
        </p:txBody>
      </p:sp>
      <p:sp>
        <p:nvSpPr>
          <p:cNvPr id="97" name="Body"/>
          <p:cNvSpPr txBox="1"/>
          <p:nvPr>
            <p:ph type="body" idx="4294967295"/>
          </p:nvPr>
        </p:nvSpPr>
        <p:spPr>
          <a:xfrm>
            <a:off x="457200" y="1333500"/>
            <a:ext cx="8229600" cy="3771900"/>
          </a:xfrm>
          <a:prstGeom prst="rect">
            <a:avLst/>
          </a:prstGeom>
        </p:spPr>
        <p:txBody>
          <a:bodyPr>
            <a:normAutofit fontScale="100000" lnSpcReduction="0"/>
          </a:bodyPr>
          <a:lstStyle/>
          <a:p>
            <a:pPr>
              <a:buChar char="•"/>
            </a:pPr>
          </a:p>
        </p:txBody>
      </p:sp>
      <p:pic>
        <p:nvPicPr>
          <p:cNvPr id="98" name="image.png" descr="image.png"/>
          <p:cNvPicPr>
            <a:picLocks noChangeAspect="1"/>
          </p:cNvPicPr>
          <p:nvPr/>
        </p:nvPicPr>
        <p:blipFill>
          <a:blip r:embed="rId2">
            <a:extLst/>
          </a:blip>
          <a:stretch>
            <a:fillRect/>
          </a:stretch>
        </p:blipFill>
        <p:spPr>
          <a:xfrm>
            <a:off x="20637" y="0"/>
            <a:ext cx="9123363" cy="5715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 name="Title"/>
          <p:cNvSpPr txBox="1"/>
          <p:nvPr>
            <p:ph type="title" idx="4294967295"/>
          </p:nvPr>
        </p:nvSpPr>
        <p:spPr>
          <a:xfrm>
            <a:off x="457200" y="228600"/>
            <a:ext cx="8229600" cy="952500"/>
          </a:xfrm>
          <a:prstGeom prst="rect">
            <a:avLst/>
          </a:prstGeom>
        </p:spPr>
        <p:txBody>
          <a:bodyPr>
            <a:normAutofit fontScale="100000" lnSpcReduction="0"/>
          </a:bodyPr>
          <a:lstStyle/>
          <a:p>
            <a:pPr/>
          </a:p>
        </p:txBody>
      </p:sp>
      <p:sp>
        <p:nvSpPr>
          <p:cNvPr id="101" name="Body"/>
          <p:cNvSpPr txBox="1"/>
          <p:nvPr>
            <p:ph type="body" idx="4294967295"/>
          </p:nvPr>
        </p:nvSpPr>
        <p:spPr>
          <a:xfrm>
            <a:off x="457200" y="1333500"/>
            <a:ext cx="8229600" cy="3771900"/>
          </a:xfrm>
          <a:prstGeom prst="rect">
            <a:avLst/>
          </a:prstGeom>
        </p:spPr>
        <p:txBody>
          <a:bodyPr>
            <a:normAutofit fontScale="100000" lnSpcReduction="0"/>
          </a:bodyPr>
          <a:lstStyle/>
          <a:p>
            <a:pPr>
              <a:buChar char="•"/>
            </a:pPr>
          </a:p>
        </p:txBody>
      </p:sp>
      <p:pic>
        <p:nvPicPr>
          <p:cNvPr id="102" name="image.png" descr="image.png"/>
          <p:cNvPicPr>
            <a:picLocks noChangeAspect="1"/>
          </p:cNvPicPr>
          <p:nvPr/>
        </p:nvPicPr>
        <p:blipFill>
          <a:blip r:embed="rId2">
            <a:extLst/>
          </a:blip>
          <a:stretch>
            <a:fillRect/>
          </a:stretch>
        </p:blipFill>
        <p:spPr>
          <a:xfrm>
            <a:off x="15875" y="0"/>
            <a:ext cx="9128125" cy="5715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 name="Key Exchange"/>
          <p:cNvSpPr txBox="1"/>
          <p:nvPr>
            <p:ph type="title" idx="4294967295"/>
          </p:nvPr>
        </p:nvSpPr>
        <p:spPr>
          <a:xfrm>
            <a:off x="0" y="-225425"/>
            <a:ext cx="8229600" cy="952500"/>
          </a:xfrm>
          <a:prstGeom prst="rect">
            <a:avLst/>
          </a:prstGeom>
        </p:spPr>
        <p:txBody>
          <a:bodyPr>
            <a:normAutofit fontScale="100000" lnSpcReduction="0"/>
          </a:bodyPr>
          <a:lstStyle>
            <a:lvl1pPr algn="l">
              <a:defRPr b="1" sz="2000">
                <a:solidFill>
                  <a:srgbClr val="C00000"/>
                </a:solidFill>
              </a:defRPr>
            </a:lvl1pPr>
          </a:lstStyle>
          <a:p>
            <a:pPr/>
            <a:r>
              <a:t>Key Exchange</a:t>
            </a:r>
          </a:p>
        </p:txBody>
      </p:sp>
      <p:sp>
        <p:nvSpPr>
          <p:cNvPr id="105" name="Forward secrecy (FS), which means that a comprise of the long-term keys will not compromise any previous session keys. A leakage of the public key of the server would cause all the sessions which used this specific public key to be compromised. FS thus aims to overcome this by making sure that all the sessions keys could not be compromised, even though the long-term key was compromised.…"/>
          <p:cNvSpPr txBox="1"/>
          <p:nvPr>
            <p:ph type="body" idx="4294967295"/>
          </p:nvPr>
        </p:nvSpPr>
        <p:spPr>
          <a:xfrm>
            <a:off x="0" y="481012"/>
            <a:ext cx="9118600" cy="3771901"/>
          </a:xfrm>
          <a:prstGeom prst="rect">
            <a:avLst/>
          </a:prstGeom>
        </p:spPr>
        <p:txBody>
          <a:bodyPr>
            <a:normAutofit fontScale="100000" lnSpcReduction="0"/>
          </a:bodyPr>
          <a:lstStyle/>
          <a:p>
            <a:pPr marL="291465" indent="-291465" defTabSz="777240">
              <a:spcBef>
                <a:spcPts val="400"/>
              </a:spcBef>
              <a:buChar char="•"/>
              <a:defRPr b="1" sz="2040"/>
            </a:pPr>
            <a:r>
              <a:t>Forward secrecy</a:t>
            </a:r>
            <a:r>
              <a:rPr b="0"/>
              <a:t> (FS), which means that a comprise of the long-term keys will not compromise any previous session keys. A leakage of the public key of the server would cause all the sessions which used this specific public key to be compromised. FS thus aims to overcome this by making sure that all the sessions keys could not be compromised, even though the long-term key was compromised.  </a:t>
            </a:r>
          </a:p>
          <a:p>
            <a:pPr marL="291465" indent="-291465" defTabSz="777240">
              <a:spcBef>
                <a:spcPts val="400"/>
              </a:spcBef>
              <a:buChar char="•"/>
              <a:defRPr b="1" sz="2040"/>
            </a:pPr>
            <a:r>
              <a:t>Eph</a:t>
            </a:r>
            <a:r>
              <a:t>emeral</a:t>
            </a:r>
            <a:r>
              <a:rPr b="0"/>
              <a:t>. With some key exchange methods the same key will be generated if the same parameters are used on either side. This can cause problems as an intruder could guess the key, or even where the key was static and never changed. With ephemeral methods, a different key is used for each connection, and, again, the leakage of any long-term would not cause all the associated session keys to be breached. </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 name="Title"/>
          <p:cNvSpPr txBox="1"/>
          <p:nvPr>
            <p:ph type="title" idx="4294967295"/>
          </p:nvPr>
        </p:nvSpPr>
        <p:spPr>
          <a:xfrm>
            <a:off x="457200" y="228600"/>
            <a:ext cx="8229600" cy="952500"/>
          </a:xfrm>
          <a:prstGeom prst="rect">
            <a:avLst/>
          </a:prstGeom>
        </p:spPr>
        <p:txBody>
          <a:bodyPr>
            <a:normAutofit fontScale="100000" lnSpcReduction="0"/>
          </a:bodyPr>
          <a:lstStyle/>
          <a:p>
            <a:pPr/>
          </a:p>
        </p:txBody>
      </p:sp>
      <p:sp>
        <p:nvSpPr>
          <p:cNvPr id="108" name="Body"/>
          <p:cNvSpPr txBox="1"/>
          <p:nvPr>
            <p:ph type="body" idx="4294967295"/>
          </p:nvPr>
        </p:nvSpPr>
        <p:spPr>
          <a:xfrm>
            <a:off x="457200" y="1333500"/>
            <a:ext cx="8229600" cy="3771900"/>
          </a:xfrm>
          <a:prstGeom prst="rect">
            <a:avLst/>
          </a:prstGeom>
        </p:spPr>
        <p:txBody>
          <a:bodyPr>
            <a:normAutofit fontScale="100000" lnSpcReduction="0"/>
          </a:bodyPr>
          <a:lstStyle/>
          <a:p>
            <a:pPr>
              <a:buChar char="•"/>
            </a:pPr>
          </a:p>
        </p:txBody>
      </p:sp>
      <p:pic>
        <p:nvPicPr>
          <p:cNvPr id="109" name="image.tif" descr="image.tif"/>
          <p:cNvPicPr>
            <a:picLocks noChangeAspect="1"/>
          </p:cNvPicPr>
          <p:nvPr/>
        </p:nvPicPr>
        <p:blipFill>
          <a:blip r:embed="rId2">
            <a:extLst/>
          </a:blip>
          <a:stretch>
            <a:fillRect/>
          </a:stretch>
        </p:blipFill>
        <p:spPr>
          <a:xfrm>
            <a:off x="0" y="0"/>
            <a:ext cx="9144000" cy="5715000"/>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